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56" r:id="rId2"/>
    <p:sldId id="257" r:id="rId3"/>
    <p:sldId id="260" r:id="rId4"/>
    <p:sldId id="279" r:id="rId5"/>
    <p:sldId id="259" r:id="rId6"/>
    <p:sldId id="262" r:id="rId7"/>
    <p:sldId id="258" r:id="rId8"/>
    <p:sldId id="280" r:id="rId9"/>
    <p:sldId id="281" r:id="rId10"/>
    <p:sldId id="282" r:id="rId11"/>
    <p:sldId id="270" r:id="rId12"/>
    <p:sldId id="266" r:id="rId13"/>
    <p:sldId id="283" r:id="rId14"/>
    <p:sldId id="264" r:id="rId15"/>
    <p:sldId id="263" r:id="rId16"/>
    <p:sldId id="276" r:id="rId17"/>
    <p:sldId id="275" r:id="rId18"/>
    <p:sldId id="286" r:id="rId19"/>
    <p:sldId id="278" r:id="rId20"/>
    <p:sldId id="285" r:id="rId21"/>
    <p:sldId id="265" r:id="rId22"/>
    <p:sldId id="269" r:id="rId23"/>
    <p:sldId id="267" r:id="rId24"/>
    <p:sldId id="272" r:id="rId25"/>
    <p:sldId id="273" r:id="rId26"/>
    <p:sldId id="274" r:id="rId27"/>
    <p:sldId id="277"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30" autoAdjust="0"/>
    <p:restoredTop sz="94660"/>
  </p:normalViewPr>
  <p:slideViewPr>
    <p:cSldViewPr>
      <p:cViewPr varScale="1">
        <p:scale>
          <a:sx n="68" d="100"/>
          <a:sy n="68" d="100"/>
        </p:scale>
        <p:origin x="-1338"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827BB7-A7A1-45BB-AEBB-6C4366800806}" type="datetimeFigureOut">
              <a:rPr lang="ru-RU" smtClean="0"/>
              <a:pPr/>
              <a:t>30.03.2015</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74B136-A076-43E7-A188-3ECE5B9BED25}" type="slidenum">
              <a:rPr lang="ru-RU" smtClean="0"/>
              <a:pPr/>
              <a:t>‹#›</a:t>
            </a:fld>
            <a:endParaRPr lang="ru-RU"/>
          </a:p>
        </p:txBody>
      </p:sp>
    </p:spTree>
    <p:extLst>
      <p:ext uri="{BB962C8B-B14F-4D97-AF65-F5344CB8AC3E}">
        <p14:creationId xmlns="" xmlns:p14="http://schemas.microsoft.com/office/powerpoint/2010/main" val="35214584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5F74B136-A076-43E7-A188-3ECE5B9BED25}" type="slidenum">
              <a:rPr lang="ru-RU" smtClean="0"/>
              <a:pPr/>
              <a:t>17</a:t>
            </a:fld>
            <a:endParaRPr lang="ru-RU"/>
          </a:p>
        </p:txBody>
      </p:sp>
    </p:spTree>
    <p:extLst>
      <p:ext uri="{BB962C8B-B14F-4D97-AF65-F5344CB8AC3E}">
        <p14:creationId xmlns="" xmlns:p14="http://schemas.microsoft.com/office/powerpoint/2010/main" val="24729804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3BFB5463-0EB3-4BD3-BDF9-E2C3DF345E24}" type="datetimeFigureOut">
              <a:rPr lang="ru-RU" smtClean="0"/>
              <a:pPr/>
              <a:t>30.03.2015</a:t>
            </a:fld>
            <a:endParaRPr lang="ru-RU"/>
          </a:p>
        </p:txBody>
      </p:sp>
      <p:sp>
        <p:nvSpPr>
          <p:cNvPr id="16" name="Номер слайда 15"/>
          <p:cNvSpPr>
            <a:spLocks noGrp="1"/>
          </p:cNvSpPr>
          <p:nvPr>
            <p:ph type="sldNum" sz="quarter" idx="11"/>
          </p:nvPr>
        </p:nvSpPr>
        <p:spPr/>
        <p:txBody>
          <a:bodyPr/>
          <a:lstStyle/>
          <a:p>
            <a:fld id="{8093B39E-6F8D-49A0-BC18-B4ED29971388}" type="slidenum">
              <a:rPr lang="ru-RU" smtClean="0"/>
              <a:pPr/>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BFB5463-0EB3-4BD3-BDF9-E2C3DF345E24}" type="datetimeFigureOut">
              <a:rPr lang="ru-RU" smtClean="0"/>
              <a:pPr/>
              <a:t>30.03.2015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093B39E-6F8D-49A0-BC18-B4ED2997138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BFB5463-0EB3-4BD3-BDF9-E2C3DF345E24}" type="datetimeFigureOut">
              <a:rPr lang="ru-RU" smtClean="0"/>
              <a:pPr/>
              <a:t>30.03.2015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093B39E-6F8D-49A0-BC18-B4ED2997138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3BFB5463-0EB3-4BD3-BDF9-E2C3DF345E24}" type="datetimeFigureOut">
              <a:rPr lang="ru-RU" smtClean="0"/>
              <a:pPr/>
              <a:t>30.03.2015</a:t>
            </a:fld>
            <a:endParaRPr lang="ru-RU"/>
          </a:p>
        </p:txBody>
      </p:sp>
      <p:sp>
        <p:nvSpPr>
          <p:cNvPr id="15" name="Номер слайда 14"/>
          <p:cNvSpPr>
            <a:spLocks noGrp="1"/>
          </p:cNvSpPr>
          <p:nvPr>
            <p:ph type="sldNum" sz="quarter" idx="15"/>
          </p:nvPr>
        </p:nvSpPr>
        <p:spPr/>
        <p:txBody>
          <a:bodyPr/>
          <a:lstStyle>
            <a:lvl1pPr algn="ctr">
              <a:defRPr/>
            </a:lvl1pPr>
          </a:lstStyle>
          <a:p>
            <a:fld id="{8093B39E-6F8D-49A0-BC18-B4ED29971388}" type="slidenum">
              <a:rPr lang="ru-RU" smtClean="0"/>
              <a:pPr/>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3BFB5463-0EB3-4BD3-BDF9-E2C3DF345E24}" type="datetimeFigureOut">
              <a:rPr lang="ru-RU" smtClean="0"/>
              <a:pPr/>
              <a:t>30.03.2015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093B39E-6F8D-49A0-BC18-B4ED29971388}" type="slidenum">
              <a:rPr lang="ru-RU" smtClean="0"/>
              <a:pPr/>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3BFB5463-0EB3-4BD3-BDF9-E2C3DF345E24}" type="datetimeFigureOut">
              <a:rPr lang="ru-RU" smtClean="0"/>
              <a:pPr/>
              <a:t>30.03.2015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093B39E-6F8D-49A0-BC18-B4ED29971388}"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8093B39E-6F8D-49A0-BC18-B4ED29971388}" type="slidenum">
              <a:rPr lang="ru-RU" smtClean="0"/>
              <a:pPr/>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3BFB5463-0EB3-4BD3-BDF9-E2C3DF345E24}" type="datetimeFigureOut">
              <a:rPr lang="ru-RU" smtClean="0"/>
              <a:pPr/>
              <a:t>30.03.2015</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3BFB5463-0EB3-4BD3-BDF9-E2C3DF345E24}" type="datetimeFigureOut">
              <a:rPr lang="ru-RU" smtClean="0"/>
              <a:pPr/>
              <a:t>30.03.2015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093B39E-6F8D-49A0-BC18-B4ED29971388}"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BFB5463-0EB3-4BD3-BDF9-E2C3DF345E24}" type="datetimeFigureOut">
              <a:rPr lang="ru-RU" smtClean="0"/>
              <a:pPr/>
              <a:t>30.03.2015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093B39E-6F8D-49A0-BC18-B4ED2997138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3BFB5463-0EB3-4BD3-BDF9-E2C3DF345E24}" type="datetimeFigureOut">
              <a:rPr lang="ru-RU" smtClean="0"/>
              <a:pPr/>
              <a:t>30.03.2015</a:t>
            </a:fld>
            <a:endParaRPr lang="ru-RU"/>
          </a:p>
        </p:txBody>
      </p:sp>
      <p:sp>
        <p:nvSpPr>
          <p:cNvPr id="9" name="Номер слайда 8"/>
          <p:cNvSpPr>
            <a:spLocks noGrp="1"/>
          </p:cNvSpPr>
          <p:nvPr>
            <p:ph type="sldNum" sz="quarter" idx="15"/>
          </p:nvPr>
        </p:nvSpPr>
        <p:spPr/>
        <p:txBody>
          <a:bodyPr/>
          <a:lstStyle/>
          <a:p>
            <a:fld id="{8093B39E-6F8D-49A0-BC18-B4ED29971388}" type="slidenum">
              <a:rPr lang="ru-RU" smtClean="0"/>
              <a:pPr/>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3BFB5463-0EB3-4BD3-BDF9-E2C3DF345E24}" type="datetimeFigureOut">
              <a:rPr lang="ru-RU" smtClean="0"/>
              <a:pPr/>
              <a:t>30.03.2015</a:t>
            </a:fld>
            <a:endParaRPr lang="ru-RU"/>
          </a:p>
        </p:txBody>
      </p:sp>
      <p:sp>
        <p:nvSpPr>
          <p:cNvPr id="9" name="Номер слайда 8"/>
          <p:cNvSpPr>
            <a:spLocks noGrp="1"/>
          </p:cNvSpPr>
          <p:nvPr>
            <p:ph type="sldNum" sz="quarter" idx="11"/>
          </p:nvPr>
        </p:nvSpPr>
        <p:spPr/>
        <p:txBody>
          <a:bodyPr/>
          <a:lstStyle/>
          <a:p>
            <a:fld id="{8093B39E-6F8D-49A0-BC18-B4ED29971388}" type="slidenum">
              <a:rPr lang="ru-RU" smtClean="0"/>
              <a:pPr/>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3BFB5463-0EB3-4BD3-BDF9-E2C3DF345E24}" type="datetimeFigureOut">
              <a:rPr lang="ru-RU" smtClean="0"/>
              <a:pPr/>
              <a:t>30.03.2015</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8093B39E-6F8D-49A0-BC18-B4ED29971388}" type="slidenum">
              <a:rPr lang="ru-RU" smtClean="0"/>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audio" Target="../media/media1.mp3"/><Relationship Id="rId6" Type="http://schemas.microsoft.com/office/2007/relationships/media" Target="../media/media1.mp3"/><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3.jpeg"/><Relationship Id="rId7" Type="http://schemas.microsoft.com/office/2007/relationships/media" Target="../media/media2.mp3"/><Relationship Id="rId2" Type="http://schemas.openxmlformats.org/officeDocument/2006/relationships/slideLayout" Target="../slideLayouts/slideLayout6.xml"/><Relationship Id="rId1" Type="http://schemas.openxmlformats.org/officeDocument/2006/relationships/audio" Target="../media/media2.mp3"/><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8.jpeg"/><Relationship Id="rId7" Type="http://schemas.openxmlformats.org/officeDocument/2006/relationships/image" Target="../media/image32.jpeg"/><Relationship Id="rId12" Type="http://schemas.openxmlformats.org/officeDocument/2006/relationships/image" Target="../media/image27.png"/><Relationship Id="rId2" Type="http://schemas.openxmlformats.org/officeDocument/2006/relationships/slideLayout" Target="../slideLayouts/slideLayout6.xml"/><Relationship Id="rId1" Type="http://schemas.openxmlformats.org/officeDocument/2006/relationships/audio" Target="../media/media3.mp3"/><Relationship Id="rId6" Type="http://schemas.openxmlformats.org/officeDocument/2006/relationships/image" Target="../media/image31.jpeg"/><Relationship Id="rId11" Type="http://schemas.microsoft.com/office/2007/relationships/media" Target="../media/media3.mp3"/><Relationship Id="rId5" Type="http://schemas.openxmlformats.org/officeDocument/2006/relationships/image" Target="../media/image30.jpeg"/><Relationship Id="rId10" Type="http://schemas.openxmlformats.org/officeDocument/2006/relationships/image" Target="../media/image35.jpeg"/><Relationship Id="rId4" Type="http://schemas.openxmlformats.org/officeDocument/2006/relationships/image" Target="../media/image29.jpeg"/><Relationship Id="rId9" Type="http://schemas.openxmlformats.org/officeDocument/2006/relationships/image" Target="../media/image34.jpeg"/></Relationships>
</file>

<file path=ppt/slides/_rels/slide1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image" Target="../media/image38.jpeg"/><Relationship Id="rId1" Type="http://schemas.openxmlformats.org/officeDocument/2006/relationships/slideLayout" Target="../slideLayouts/slideLayout6.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1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49.jpeg"/><Relationship Id="rId7" Type="http://schemas.openxmlformats.org/officeDocument/2006/relationships/image" Target="../media/image53.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18.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6.xml"/><Relationship Id="rId5" Type="http://schemas.openxmlformats.org/officeDocument/2006/relationships/image" Target="../media/image63.jpeg"/><Relationship Id="rId4" Type="http://schemas.openxmlformats.org/officeDocument/2006/relationships/image" Target="../media/image62.jpeg"/></Relationships>
</file>

<file path=ppt/slides/_rels/slide22.xml.rels><?xml version="1.0" encoding="UTF-8" standalone="yes"?>
<Relationships xmlns="http://schemas.openxmlformats.org/package/2006/relationships"><Relationship Id="rId3" Type="http://schemas.openxmlformats.org/officeDocument/2006/relationships/image" Target="../media/image65.jpeg"/><Relationship Id="rId7" Type="http://schemas.openxmlformats.org/officeDocument/2006/relationships/image" Target="../media/image69.jpeg"/><Relationship Id="rId2" Type="http://schemas.openxmlformats.org/officeDocument/2006/relationships/image" Target="../media/image64.jpeg"/><Relationship Id="rId1" Type="http://schemas.openxmlformats.org/officeDocument/2006/relationships/slideLayout" Target="../slideLayouts/slideLayout4.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s>
</file>

<file path=ppt/slides/_rels/slide23.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73.jpeg"/><Relationship Id="rId7" Type="http://schemas.openxmlformats.org/officeDocument/2006/relationships/image" Target="../media/image77.jpeg"/><Relationship Id="rId2" Type="http://schemas.openxmlformats.org/officeDocument/2006/relationships/image" Target="../media/image72.jpeg"/><Relationship Id="rId1" Type="http://schemas.openxmlformats.org/officeDocument/2006/relationships/slideLayout" Target="../slideLayouts/slideLayout6.xml"/><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image" Target="../media/image74.jpeg"/></Relationships>
</file>

<file path=ppt/slides/_rels/slide25.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slideLayout" Target="../slideLayouts/slideLayout7.xml"/><Relationship Id="rId1" Type="http://schemas.openxmlformats.org/officeDocument/2006/relationships/video" Target="https://www.youtube.com/embed/jqcHjMO8r4k" TargetMode="External"/><Relationship Id="rId4" Type="http://schemas.openxmlformats.org/officeDocument/2006/relationships/image" Target="../media/image80.jpeg"/></Relationships>
</file>

<file path=ppt/slides/_rels/slide27.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6.xml"/><Relationship Id="rId6" Type="http://schemas.openxmlformats.org/officeDocument/2006/relationships/image" Target="../media/image85.jpeg"/><Relationship Id="rId5" Type="http://schemas.openxmlformats.org/officeDocument/2006/relationships/image" Target="../media/image84.jpeg"/><Relationship Id="rId4" Type="http://schemas.openxmlformats.org/officeDocument/2006/relationships/image" Target="../media/image83.jpe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6.xml"/><Relationship Id="rId1" Type="http://schemas.openxmlformats.org/officeDocument/2006/relationships/video" Target="https://www.youtube.com/embed/1-3EFmjIuLQ"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gif"/><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1835696" y="476672"/>
            <a:ext cx="7488832" cy="3046988"/>
          </a:xfrm>
          <a:prstGeom prst="rect">
            <a:avLst/>
          </a:prstGeom>
          <a:noFill/>
          <a:effectLst>
            <a:glow rad="228600">
              <a:schemeClr val="accent6">
                <a:satMod val="175000"/>
                <a:alpha val="40000"/>
              </a:schemeClr>
            </a:glow>
          </a:effectLst>
        </p:spPr>
        <p:txBody>
          <a:bodyPr wrap="square" lIns="91440" tIns="45720" rIns="91440" bIns="45720">
            <a:spAutoFit/>
            <a:scene3d>
              <a:camera prst="perspectiveHeroicExtremeLeftFacing"/>
              <a:lightRig rig="threePt" dir="t"/>
            </a:scene3d>
          </a:bodyPr>
          <a:lstStyle/>
          <a:p>
            <a:pPr algn="ctr"/>
            <a:r>
              <a:rPr lang="en-US" sz="4800" b="1" i="1" cap="none" spc="0" dirty="0" smtClean="0">
                <a:ln w="10541" cmpd="sng">
                  <a:solidFill>
                    <a:schemeClr val="accent1">
                      <a:shade val="88000"/>
                      <a:satMod val="110000"/>
                    </a:schemeClr>
                  </a:solidFill>
                  <a:prstDash val="solid"/>
                </a:ln>
                <a:solidFill>
                  <a:srgbClr val="00B0F0"/>
                </a:solidFill>
                <a:effectLst>
                  <a:outerShdw blurRad="50800" dist="38100" dir="2700000" algn="tl" rotWithShape="0">
                    <a:prstClr val="black">
                      <a:alpha val="40000"/>
                    </a:prstClr>
                  </a:outerShdw>
                </a:effectLst>
              </a:rPr>
              <a:t>BRITISH EVERYDAY </a:t>
            </a:r>
            <a:r>
              <a:rPr lang="en-US" sz="4800" b="1" i="1" cap="none" spc="0" dirty="0">
                <a:ln w="10541" cmpd="sng">
                  <a:solidFill>
                    <a:schemeClr val="accent1">
                      <a:shade val="88000"/>
                      <a:satMod val="110000"/>
                    </a:schemeClr>
                  </a:solidFill>
                  <a:prstDash val="solid"/>
                </a:ln>
                <a:solidFill>
                  <a:srgbClr val="00B0F0"/>
                </a:solidFill>
                <a:effectLst>
                  <a:outerShdw blurRad="50800" dist="38100" dir="2700000" algn="tl" rotWithShape="0">
                    <a:prstClr val="black">
                      <a:alpha val="40000"/>
                    </a:prstClr>
                  </a:outerShdw>
                </a:effectLst>
              </a:rPr>
              <a:t>LIFE, </a:t>
            </a:r>
            <a:r>
              <a:rPr lang="en-US" sz="4800" b="1" i="1" cap="none" spc="0" dirty="0" smtClean="0">
                <a:ln w="10541" cmpd="sng">
                  <a:solidFill>
                    <a:schemeClr val="accent1">
                      <a:shade val="88000"/>
                      <a:satMod val="110000"/>
                    </a:schemeClr>
                  </a:solidFill>
                  <a:prstDash val="solid"/>
                </a:ln>
                <a:solidFill>
                  <a:srgbClr val="00B0F0"/>
                </a:solidFill>
                <a:effectLst>
                  <a:outerShdw blurRad="50800" dist="38100" dir="2700000" algn="tl" rotWithShape="0">
                    <a:prstClr val="black">
                      <a:alpha val="40000"/>
                    </a:prstClr>
                  </a:outerShdw>
                </a:effectLst>
              </a:rPr>
              <a:t>EATING HABITS</a:t>
            </a:r>
            <a:r>
              <a:rPr lang="en-US" sz="4800" b="1" i="1" cap="none" spc="0" dirty="0">
                <a:ln w="10541" cmpd="sng">
                  <a:solidFill>
                    <a:schemeClr val="accent1">
                      <a:shade val="88000"/>
                      <a:satMod val="110000"/>
                    </a:schemeClr>
                  </a:solidFill>
                  <a:prstDash val="solid"/>
                </a:ln>
                <a:solidFill>
                  <a:srgbClr val="00B0F0"/>
                </a:solidFill>
                <a:effectLst>
                  <a:outerShdw blurRad="50800" dist="38100" dir="2700000" algn="tl" rotWithShape="0">
                    <a:prstClr val="black">
                      <a:alpha val="40000"/>
                    </a:prstClr>
                  </a:outerShdw>
                </a:effectLst>
              </a:rPr>
              <a:t>, </a:t>
            </a:r>
            <a:endParaRPr lang="en-US" sz="4800" b="1" i="1" cap="none" spc="0" dirty="0" smtClean="0">
              <a:ln w="10541" cmpd="sng">
                <a:solidFill>
                  <a:schemeClr val="accent1">
                    <a:shade val="88000"/>
                    <a:satMod val="110000"/>
                  </a:schemeClr>
                </a:solidFill>
                <a:prstDash val="solid"/>
              </a:ln>
              <a:solidFill>
                <a:srgbClr val="00B0F0"/>
              </a:solidFill>
              <a:effectLst>
                <a:outerShdw blurRad="50800" dist="38100" dir="2700000" algn="tl" rotWithShape="0">
                  <a:prstClr val="black">
                    <a:alpha val="40000"/>
                  </a:prstClr>
                </a:outerShdw>
              </a:effectLst>
            </a:endParaRPr>
          </a:p>
          <a:p>
            <a:pPr algn="ctr"/>
            <a:r>
              <a:rPr lang="en-US" sz="4800" b="1" i="1" cap="none" spc="0" dirty="0" smtClean="0">
                <a:ln w="10541" cmpd="sng">
                  <a:solidFill>
                    <a:schemeClr val="accent1">
                      <a:shade val="88000"/>
                      <a:satMod val="110000"/>
                    </a:schemeClr>
                  </a:solidFill>
                  <a:prstDash val="solid"/>
                </a:ln>
                <a:solidFill>
                  <a:srgbClr val="00B0F0"/>
                </a:solidFill>
                <a:effectLst>
                  <a:outerShdw blurRad="50800" dist="38100" dir="2700000" algn="tl" rotWithShape="0">
                    <a:prstClr val="black">
                      <a:alpha val="40000"/>
                    </a:prstClr>
                  </a:outerShdw>
                </a:effectLst>
              </a:rPr>
              <a:t>PASTIME </a:t>
            </a:r>
            <a:r>
              <a:rPr lang="en-US" sz="4800" b="1" i="1" cap="none" spc="0" dirty="0">
                <a:ln w="10541" cmpd="sng">
                  <a:solidFill>
                    <a:schemeClr val="accent1">
                      <a:shade val="88000"/>
                      <a:satMod val="110000"/>
                    </a:schemeClr>
                  </a:solidFill>
                  <a:prstDash val="solid"/>
                </a:ln>
                <a:solidFill>
                  <a:srgbClr val="00B0F0"/>
                </a:solidFill>
                <a:effectLst>
                  <a:outerShdw blurRad="50800" dist="38100" dir="2700000" algn="tl" rotWithShape="0">
                    <a:prstClr val="black">
                      <a:alpha val="40000"/>
                    </a:prstClr>
                  </a:outerShdw>
                </a:effectLst>
              </a:rPr>
              <a:t>AND ENTERTAINMENT</a:t>
            </a:r>
            <a:endParaRPr lang="ru-RU" sz="4800" b="1" cap="none" spc="0" dirty="0">
              <a:ln w="10541" cmpd="sng">
                <a:solidFill>
                  <a:schemeClr val="accent1">
                    <a:shade val="88000"/>
                    <a:satMod val="110000"/>
                  </a:schemeClr>
                </a:solidFill>
                <a:prstDash val="solid"/>
              </a:ln>
              <a:solidFill>
                <a:srgbClr val="00B0F0"/>
              </a:solidFill>
              <a:effectLst>
                <a:outerShdw blurRad="50800" dist="38100" dir="2700000" algn="tl" rotWithShape="0">
                  <a:prstClr val="black">
                    <a:alpha val="40000"/>
                  </a:prstClr>
                </a:outerShdw>
              </a:effectLst>
            </a:endParaRPr>
          </a:p>
        </p:txBody>
      </p:sp>
      <p:pic>
        <p:nvPicPr>
          <p:cNvPr id="13314" name="Picture 2" descr="http://www.independent.co.uk/migration_catalog/article5068186.ece/alternates/w620/village.jpeg"/>
          <p:cNvPicPr>
            <a:picLocks noChangeAspect="1" noChangeArrowheads="1"/>
          </p:cNvPicPr>
          <p:nvPr/>
        </p:nvPicPr>
        <p:blipFill>
          <a:blip r:embed="rId3" cstate="print"/>
          <a:srcRect/>
          <a:stretch>
            <a:fillRect/>
          </a:stretch>
        </p:blipFill>
        <p:spPr bwMode="auto">
          <a:xfrm>
            <a:off x="395536" y="3356992"/>
            <a:ext cx="4684005" cy="3120152"/>
          </a:xfrm>
          <a:prstGeom prst="rect">
            <a:avLst/>
          </a:prstGeom>
          <a:ln>
            <a:noFill/>
          </a:ln>
          <a:effectLst>
            <a:softEdge rad="112500"/>
          </a:effectLst>
        </p:spPr>
      </p:pic>
      <p:pic>
        <p:nvPicPr>
          <p:cNvPr id="13324" name="Picture 12" descr="http://www.teagalaxy.com/wp-content/uploads/2014/11/British-tea-brands.jpg"/>
          <p:cNvPicPr>
            <a:picLocks noChangeAspect="1" noChangeArrowheads="1"/>
          </p:cNvPicPr>
          <p:nvPr/>
        </p:nvPicPr>
        <p:blipFill>
          <a:blip r:embed="rId4" cstate="print"/>
          <a:srcRect/>
          <a:stretch>
            <a:fillRect/>
          </a:stretch>
        </p:blipFill>
        <p:spPr bwMode="auto">
          <a:xfrm>
            <a:off x="611560" y="620688"/>
            <a:ext cx="2872658" cy="21602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3326" name="AutoShape 14" descr="data:image/jpeg;base64,/9j/4AAQSkZJRgABAQAAAQABAAD/2wCEAAkGBxQTEhUUExQWFhUXGCIbGRgYGCAeHxwgHx0gHCAfIB4eHCggHCAlIRsaIjEhJSosLi4uHSAzODMtNygtLiwBCgoKDg0OGxAQGywkICQvLCwsMCwvLCwsLCwsLCwsLCwsLCwsLCwsLCwsLCwsLCwsLCwsLCwsLCwsLCwsLCwsLP/AABEIALcBEwMBIgACEQEDEQH/xAAbAAACAwEBAQAAAAAAAAAAAAAFBgMEBwACAf/EAD4QAAIBAgQEBAMHAgYBBAMAAAECEQMhAAQSMQUiQVEGEzJhcYGRBxQjQqGxwdHwJDNSYuHxckOCkrIWNFP/xAAZAQADAQEBAAAAAAAAAAAAAAABAgMEAAX/xAAvEQACAgICAQMDBAIABwAAAAAAAQIRAyESMUEEE1EiYXEykaHwgbEFI0JSwdHh/9oADAMBAAIRAxEAPwDPKCLUotV5QqsFYTJE7GN9J2kYrvwxWEqQfhfASs51Ej9MeqWaZbg/MYopPyZni/7NBNKFaiZRiPhsfiDY4mo8Q1MoZNL6gZWw/wDj0+WIstx07PDfHf6jFw16VQWhWkQW237jpg6oSpJ/Uhs4N4zzNL865hAYInmA9+s/EfPDJkeO5XNJVVHNKo9I0xTqNaWvysd7jv1xl+Y4SQdSMQZkEH9j2xVq1XB/FXWO+x+vX54RwTH5tD/w3LsFDppYoSb227gjbGn+Gs0tWiHVdAMytrGb7EjecYTw7xABpXzBp2KuIIG1iNxfD99n3iFqlSnTQgU11BlHWxhjJ3JjEIYnHK/ijdOeF+mUk3ztJr/b/BplPp8MDOO1VWmAy6rao/8AG8j9cVON5sV8rWFCoRVpoagKNBBS5UkGRIm3vgZxfOMaSikxNRKKMGYSWkGd5uROHm0ociWGDyZVj6utvrYJzLxnK4FgXEEe4EH9cMOeyZLAVISqDC1RZX9j0Vj22PTtihwTKpUrg1EXS9FX1ek6lhTN9rDfFXx/4xamzZekoZoljEk9AAP1xnilVstNSjLj8FfOApVQMCpkyvQ2MH98ffEtBGo0CralRAA20MpNj2Mbj+MKlDxuzMqZpSStgx3HS/XacNPDM+lSm3IrK3rXUdul5s3Zv+sdF8b+4JRUlflH3zmXSWg0mAX3Ro/N2Vpiehwa4Rw9qgnUwgkfQ2NsX8xlKDZKaakqyagGJ9gVaD7C3cYXOCcUrU61CghVabsJXTJAmDdpPTFIYnJpJ+COTMoJ31a/kZuKZVgNcyw3Pcdz798XfBWdY60af9S/sw/Y/M49eIy4pym6AsbAhgPUh+Rn64u+GHU0RpqB5kwI5fa3Xv7zgp/VRZ4/+X7n3oOYjeqo3IHxOPNARM98UeM8IWtpNg6MGVvgZI+BxVfci260X8x6TYmR0wu8QrGktlIiLCCxmY9umGVtjgT4lolsudJhgVIPuCMdt6Q8HFO5fv8ABQyvEQUVolWEj2xaqV4EhdQ9tx8sQpSQUwAvLGq3fdv1JOPjVkpo9ct+GgkxuT0WO5MDHU4u2tFZzhONKVSq/wAncP45OYaiy6NK6jPWYiP3wQzucpsjL5hUkGCpuMKPB8itRa2azYl35iJ/y1IkLa9gR+mDFDg1B1WotMgMoIGqPqBhck0/0rRnxKUf1O3YrZZXV3FRiW1XkzYH+d8WuFZ80nDTyH1j2/qN8ec9/nVPcn98VqFCB8sYY/SzbmyPLJyfkK5zME5iqYkQFWPYX/WcDM5RWpSenBkjp36frGJcmCBbElNIx3NqXJdknFOPF9AzK5NlpquqIX/v+cSUqMwOhJ/pi0QdOIqC9et8K25O2GK4pJeCGllEpaWK6lRQqUwBMzJNyBMACfcnBDK8XCiprD0/NW0gEL+WCQxJtedr4gqEwIF8U80p5Qb/APYxVZ5JJfA19t9t22ec7qNRiNJE2/EXbp+bHYWOMVD5zx3/AIx2NS9bkoyP08G7M1dBY+8Y+NQEYl/riZqcGCPphmtaZO/sURlSRIx5CFT1EG+L9KI3wzfZ9lUqZwJUSnUV0YaagBUmAeuxtvg7s6y1x/Pg8PouodGUhVMyDAGq8T1EA++FilxmRFRQffY413xpwLLfcKoRAAi/hhDZWkAGOvQEmbDGLVuHkbE+mYOGc9ie38hMcEapTavTANMWPMNSkd1mY99sOPgjh7IpZGgsLQdQn3HSb4i8JeAXq5dKpKUyyyJEsQe9oAI6fDBo0K+Qakz6Wp6vSNttpsR3vOISy3o0R9O47Cq8ZpVIXM0jTYCNaTI+W8e0ke2LaUCxD0XWuAALEKwUG1rAn/44mo8RyeZABKhiNngH64ireF4Oug5U7gg/yMI06GTV2itnc8WYaVNNtLISy2AYC8HsRtibgOZyVIilTqI1RtzOpmPu0fpMYE8Wp5p30vpZlW02U6j1gX9PzxX4Vw1aOYp1c09JSBqhUCAn4TcYhOTujZhhrkNmdyWWrWdaTz0MT/XCtxrhX3EeflwWpD10j0HcHcr0IO1iDbFPivAi9Vq9OmlamTqALFSAe0W3k3xfpZlmoVKZRkhDCtciQes3HY4WLopkja2FuBq+ZpIlB9Iu4DTsbFT0YdflOJfD9BaeZdaxVSFBA1CzLUJt9f1wE+z2tpVzfz8uW0hTAdSrchG55uba0Dvgrw3M0q7ozFaeZA0sj3V11Akid2ESP+saqqq7McMfO21ryN+YrpVlRJ0kXuNyht8sL+d/wz+UJ5jNNgCBqBKkMVG0Qbnr7Yr8TosKYIdwVOmB6eVyAQdwQB+owzK9J05wHR+XSwDCx6z1gHDSipRW9guWPI4ra/2EOAcRaoumpAcbQZkex64L4zLLPToZzQmsmk5CsSNKhlBCsT2BIA9jucPGY4i+ugtNQwqE6yZ5QACT/H0w+NOqZKco3oKPtjw1MMsESCNsDeN8cTL6QwZi86QokmIn9xiPhniOnWKhQ8FC2oiwAsbz3x3NXQyxykrrRDxGrTocuoj8yzsPaekwd8Cc3kzVIMgUAAwpMSZIEyQBEzffA3M5v71mWXUL3039I9PT5x3ODNd3pAamVUj2/ffCTnJXfkEFF0lWj1wHMeZRrGOXUwEj1DSCSfiSTHvHTBxBCgew/bC74Yn7rVtB1N1B/KL2wwLUDKCpBHcGcLDcbHyLjJoSs1TJqVD7k/qcfVy5A9QuOo/a+JK9Bw7ggyZgC5O/bri9S4c+kSADH5mAOMtNsr0UaSaRG8HHtl7dsWamRdd169L/ALYgImR1jHcX8HES0lIi4t+wJ/jFdapYDUwMbcqrA/8AaB+uJ6KiSTFlaPmpH84qJYd+0dcdxdHeSRhilWUE7jp/XBTMKERZPObkDYD49/bAyvSCAO7IikgqXcCZ3H9z1w6w7o5yS7AWbSlrbUlUmbwP+DjsFV8PVWE61M3BDNEHbYRtj7jQox+CXJGccbGSqOxyXlpJny2rRGwGguirO5u53sMTZz7ulSlQpsSXgMatMIASQPUXZWEncbRhZynBGqekWxeo5HMUgVVyFB9LAMp/9rAi+D7kejowktoMZngdWnmjQU5dWKxJqADm20sAQCbgGLdYnBun4aGRqozVG84X0VKUK1oJVlqGYnuD8MAPC3iWnk6rNXyyMHXS2lQFIkG6wQptukb7YZvtEz+UzGVpVMmy06gf/K2aoG5SEABDkGJIP64e0xVSdyRZ4r4pd6Ry709XmgRUDHlgz1F9u+EvP5clKTWM0o2jaPrvitwPP6ToqFgFkqrAWabgz0+hxdqcRRqdNQpDITY9j8sHi30TyuMZa6NB4YlRqSUjnNFWzKqWinpEAxBI9xj34ky7VcsKPmipWDAhttje/WBOAHBc3Up0lJY6goUAGxA2mR9cFxmSyioe8sU3HvG+MLtM9FSg1sUeI8NCRTa7h1h1JBhgDFjbfHcK4tnaLlaVRyQRFNhM/wBxgjV4HVVPNq8xqsG80urKW6AkGUJiLje1sV8pwqtr16G0yhN4JAaCBedu2NMZa0YpwqXVKxhy/FK9RhUroFqaRy9gJg/Pf4YG8eOVdwcxWK1I3k2n2Ej2xdzOcUZgdFZBHUbkbgkb++PFTg66yy5WlV1RLVGk/rIHyxh3zbZ6sa9tKJY8OtSoqDQqtUQ7yxIHyO18Ec3mCwI6Hp/TFDJ8MpUJZaQpFjLKp5fkNh8sVqmdhpJgD9MCT3oZLVMK+FVFNMw5qIpNVYkWU6bAkgdzcbyceOM8MoO81KflvuGRjHyg4s06IpNQRESpWYFgH3ZIgMB7afoJxXyGYzVevUFRKflKxAERtY37CDjdCUpQ+ntfsQxRx453PcXrT3r/AMFuhnmXLogqMwotYtMxaJn1R3ODVLKtU5SdTQzjmIgyI2vsemFmv4loUgUpqtTRMBWjrfm2Ox/TE+S8ZLTbzNCAvZQzHU21gFBPSB3xOLk3b/yTzSxqT9vS8HrxQr0a9KvUstSEqFZB2i3uVPqF+Xpg94fzjOUpq3lsr7Td4sQRuAd7wfTgd4l4xTrIiV6VWjrBvAtIgMCYMjfbC94f4q9FzTA5lUNMSWKnTICzZlG7XvjVCSPPyxd20PPi53eoFWy0940hiSAfU3pG22+Bec4i/kNDJTlgkggyGgldWwm94vgT4qz/AJmYXzEJpVqYiB22JYRDGZjtGJPulIIUqEPl9Ew17zZRNiw6C2M+1lNiUZ4qDnAadM0qtTSpaTDwNgOnaMVeOcQ11KwI8ymtMEgwulYMm9zJB29sBBw1WRguf8gKJNOnp0hQbaibn3gjF7whnHo6qVeqtQ2dSIIKzBi2qQYkWAEd8O0pukycVLGm67/gPeCM2rZQuwhQx37BRvgrnlEKFYoFfUY7blcBeCZyitGtT1AS7ECfVqjb9vliPj+cKFl1am2+X9f6YEnUNhTby2nb+S5Sz6iQoj3m5+eJ0qBrxhJbiZpmSAxP+owAO5OKDeNXSppVKdRO9JiYJ99sZ45G+zU8aj0aVSOnYG+B3iIBafmqOoV497T79vnhY434qqZY0g9MEVF1Al9IHT1bDBbJccLU6pNO4pHlVgwPYg7Tvi2OabollhX/AMPD5+kiltRHJ1Rup3sDbcYnpqsAqCQwmdge4AN7WvAwFy2ZXMAlWAKoEdHsZ/KTBsrC1p2+ODFJRTVNZWnPuYnrEkntis4N6St/YnOUFtWtLv8A1/UdmsqqWuLTEfzis+WqNmKL0yF05YjWyagCWW0ahcgd+mCdMIQWDB4MFpBjsJ/vrj2Wmww8IcW2Zcs+VHZKkKaBJJiSTtJJJNhYCSbDbHzFUZymbitR3I/zV6GD1x2H0StmeeEa+uBTU6BGvUAQu+zWvbb3xXzvG6bu+pWVVYraBIBi9jg8mWzejTlQgy4PKrWkdZ23MkEd8T5XgVJ5OYohKhvYzPf548/lG+TR6zxS48U9iBxejTektVDys5SGjUCIN46GbHAzLZx8q6kE+WWDQN1YEEOnQOsAg7GIMjGicW4PlwjKqz7YQ+K8OhI6KdIHaxIw+LIm9EM2Nx7ClRzmFprretWqkhdKWdIuSZ1a1a+gzE73wLoqwBYi6kqR/uBi4+OKPh3OslQJYy2pQ1x5g9J9tXpMdD7Ycl8oZipWJFUuoqQynlLXgw0EjYNEfWcaJSaWjOoKbSZ3COG1aj1dTjy6SmdB1GbgG1vUbjfFSjxCtRQVZWrSmKmk+noCRNp2xp9CpmKkmhQohSdJ1tonZtQ0g9/qMeuK5eoaT0npUl1IQxBAX4mQDE4x2eg4LoVeD5sVsvUpux8omBBg7AgyeonfFisjKabUKkhBGjq20ncA9bWvgcctRoUVptV1EXYURIJ/8mIAtEkAjEOU4qhslFQxuNbGoT7XASY/24WM3F2elH0uPNgSafL5C/HUqNRgppj8SSINoEj6xvhTqZ6usBXMfHBbO8VroHAfXRakXamxKhARurbXI9GxNotYHVzAgEXBEjFcu6fyeVijxcoeUy5R4nWazNbBfKZdHV/MI0lSL7XED98KlTiCpc3PQYoVc9VqGWJIWTpGwAG8D9zhI4nJ30NPPGCp7Y38Vl+MUEFRkVKQCuCZCik9Ro/0j1CO2HDiWXpVOHvUy9WAEk3v2+MGd/64l4f4HpVfKzRM1TRUzqggPTIFgxU2Zr+2BfCeEZ7KNVpMW8lKL6CCpR+UgWuVi8+/fGvl9HFmNfquPkocZaj91YzRBpW000Ckt6SQQxlCD1EyJxS+zrKu1R83oLw2ikSsqg/MSSwC2OmfjhOOZLLpJm1x/XDz4O11skaFMg6GgoeoZpJvab2m0/DEm+OOvuUxr3MvJ/A5+KMtUzKmkKZdSJSomiFYdSS4MT2G2M54LxQippcAVUJW4BIhrggmLEHGgZbJVKCmSiDoqwD8WgBfoO9zjH+MZ/8Axtaohn8UmR1g3wuJ7Y/qIpI1PJZM1k02YapEmWINxqOwgkiB0i+PPiDJilQQQW/GQsBNlBk3mDcCfjgXwTMVTQWojlCCROoEMoOxlYBwXbKtXSsT+anExGo2iYuevXph/ayObk3rwZV63EksVO/PwUnz6AnRRUBl5xUDtKGPTB2sbDFmnVpCtTfytKJSqK2ok+rSQTqM/l6m04X6f36gi6qNOoA1jJLL2JA2B6H9sT5JCTUSsz+a8EKLaohoBMiBa498JD6JW/BsnLnGl/I1ZTNlcsyLVpVlprAYiWN7DVMTbaNiLnC1m+Omo7NUXSzQYFxBvvv/AGcQpw40ab1q1WpToUXkI5Elha0C56AG5m2K65xa1MVFEK0X7wCPiCJMjocH1HSa6YPTRptS7X7BbL+TUA1QTtDLI9jfHvi70MvT1OwGrYxYReAAN/fARhKSu4Ix5z/ialQAFVBUJOx2232JET0xkir0bnSVsLUPEeWzQpUDpDGyGJj5HcHri6Mn5VN6VJ0R2EDSOVesxcCYIt3GFThPiTL1GZKdHSzg8yn0kXG4Bi2GLIupJ1k8xFx7XiJ2tHzxVKXJRXZFyhx5N6I8jlKdCsa2aZTyBJRfzTIIHXoI+OL2doVcwF5lpEcshQzET1JtIveOuFrj3E1eupQcquFUREkdYkxJ/wDqMGl4HXdZNWmtMXJBbV3IABA+ZxpnkcKjDVGWMOalzppuyzSydamFC125WNmVTDEb7bwLdseOFNqZ5d9Q3grDD/Vqc+/bFetkRmGU0MyiVFF557qYkgMLmMV8jw0rXr62skEMFkadMkxMiNuu2D6fNLlUpafZ2fEuKqN10ul/AJzXBchTYoyKzCJYvMkiSSQ0TfHY8VcxSJkVqom/+WsT1iRMTtjsUc4WQWGb3S/v+QdxvL577xU8g1NCREGwBFvjhp8N5rM1EjMqwdepG4i2DNOmZYjSJuZ3Pb8wxC2ZCgk2BM7yScYJS1R6SVbsoZ9IBHffClxejrsp0gR84/7w0cTzINhhOzmVq1mzApkaKdLmBaJO4/QH64GGNsnnkkhPqNDkqdmsR8dxjSfBlI11D+WrNUMFvL1CkksDAIMBusk79BjO+GcPevUFOmJJ+gHc423O0PKytPL0mKL5YWRuw+IvvfGzI6Rjx7lZazvi2nl4pUkarCgEIwkAWkTy/XA5eInMVNYBAiBqABE7g6bHBal4dp06Hl016Asdyxjcn4/IYp8E4UwMQRfGbJGSdM14ZRkrQo5rgdepW8mmjeYRrUG0paTq207X/wCsN3hzwc9Cp/iaK1G/KxM0kAE6iYmSe4/fCl4k8UZj74z0nZFy7eWhUctrNPQ6iDY9B7YZPCPi7OV2dq2jQqBlCJBYsSojmn8jWAv+7rFUbYZ+unL6Y6QT4tw1lpOqU6KGrVSk2tCaaqW5jcRBmQDFye8YVvHPCMtQyzPSqqjJCrTVRpclrm2xM2i0L7Yg+0XxPUeocsjIQjK5qpOrWBZQbQBM/HtGA/ivwxnaNKjVzTl6bxp5idLFdRBEWMddjikY6RjeTbYX8F+Hslm6yOarMgpaq1AyHVxAtpkvSJk8pkWmxgFPEWVy2SBGTJ8zPBUpxJNKkbVGQtDc5sJiRPTGbZUtTdXpuUdbqykgg+xFxho8JU6mcz6PXZnIYFmfutgphYXY9IETG+KvSJJ2bJwugUy9MvKimujzKhgimoMF+aNJABtPSwuR94XxmlnKeuhWACNdlJtBuGEiUO4Ox36CbGZy1LSaLIrIw0lGltU2MjcjufnjCePV1yudq/cHqUlQ6VZXJ1WgkH8ymTAM4FWM9G15vg1GoStXK0qoNy7U1YnruL9xc/XAdfAWV8wvROZyhLAEK40sOuhTLb2vEX6YzfIfaFxLzFUOKxYwEakCTeYGkA32+E47i32i5yrTakRTpkyGZV5rggrzTpuTcXwvFnc0g74kydLzWpZfNvVAB188lbwQT+YjqYtjMa6HzGCb64Ud7wP1jB3gtNkahUDjTUc0TvykiIb4yCMB8+gFaoAbK5A+Rj+MCMeMhpScomy0aS5OmlGpSpAIsStUHUephisknfE2rWgqUdZCS0SVvHKAI0tzEexvhf4bxPzFRiiayoNRwoBYx+/fDBkQWFMgaiGuAxUwAYg7GJmCMa61o8THJLL9R5q5nXpVa1Sg9NRqBVQZLASeUypno23TFzMZzUlOpU0wqkFnDaQdyBqhlB0i0nY7wDgJxLjrKwAQ6iS4FVTcIYXSybwZN16YGZTiKZkmpUREhwWVgzzJ6BVImD7GScIkrPQeR13oCeIqq5vN08tTLeWqljJuzQTGwggWvPW5wRy+SCUkoheZSRq6kX/nADj/AIdzrZl3pUqpAujopXawi8jGheHOAu+QhiwzUhyr7qYkKZ31Akz7jtjNnjObuzb6bLjjpL9hfyCQhDbz/wA4qZjhNLMsQ13HS15NiJI264u5ys41ArpcG4PSP+zihWrUHg1E5sY42nZ6XKLVEvDOAJRqa4hogAxPcmx7Wxfq5oUqpZhqUGAsSLi7HqYGm098Q8NFOQKSHUTHX+ziPiuYl3SDqG/t7exH9MWxt8uXwZvUNKKivLAHFc2qmk7Ay9UkAQI26dpbDaDW8nXRZWYEcrm0dfn2nF7gfBcpXy+iuupjcOBencwA3fckfXEmS4CBUdKObunRqJkfEzpI+GG9uTimSjmjFtMEZPKV3MMtOkkS7IQTI20xTWPnNsR1qLVaGbEMSlQCDKkqFAN9wDJM++Hvh3CqmoGs4qEflUQvxJ7Ys8YFMy2mRIp1DFiCLHtAkCfeOmD7bS5HTzKT4oxg+MUFvu1IRaL2i2OwYz/hyh5j/iMnMeVVWB8NTz9cdh+MSXuzLfF8y4qPSqDRVpHmIEhhurdCAR+s4F+feQxduhMW+AGHjx9wNmelmKch1lHIj07gnuBe2F3g1TLFnsCyxLAWLEXAU81o+HviWXE00o7vwacWTlBt6S7fgr0KDH1dpPsMBPDWTNfNrT0ytRzI/wBSTBB/XfthurtTYrRpB3aqIlQIvIiNwbQSdp64ffCHhFMoupgprG5Iuqf7Um8e/W+HwY2rbJ+okqX32vv/ACIreE/uVdkpiKRKlW2PMTyz1Ig/LE2Zb8RFjlUi0bAHbDhxnxFw53GXrVadTU2hh6grf7iPTeQD3thU8QeHKlDTUymZFWgx9NRlcj2V5k+39zacE+jPCfG7C1EtVZQSREE/IT9JLD5YKU83TALalhfVfaLmcBRmvKSysWcySAeUdvjgb4nrpTyNd5PMmiLyS3KLbg339sQyT5ZDfjwKGDfxYG4f4ZqZnI1mKqorVUzFJy/NzDnBUAwCCYm4O8YL+BqTOCUAFNamlgswpRdIUuSNXwURYD3NjivFqdGiq0B5wCJ5YTfUYRNRgBV1QAb2ne5F7wxxJSEptRaloYo6FrCorEtdd1JOqTuItF8DNKapRXbMUF5MY4yIzNYE38xt/Zj7Dv2GGvxBX4jXyVJ66RllMiLGfSC4JmD+W0XMWwI8V5IDitekzaQaxGrmeNWkjfmb1f0kRjQeM5FloU8vUqkpTTTWRVA8wowh5LGFt6BDE79saG6JpWZ7wbwtmswVNOmVVvTUcELYgSLEkT1iMa9wLha5evrA1Zh1GvTYt3JCwu5EsQOnU4Af/llNQsUWhRzOzXWRy9Z0+m0dbRAxC3imo1UCbWkKgOoEwWkwSbyBPQbxiXuKWi0sEsaUn0zRhnCy2HNDQQdoBBiOYHtb+MZfnvCOYzKpSzFJkzdKmB95BBo1EB3qEjzPMVbCBJJ2AxZPioKVSmW8peSKq6lBBEdLG0FdQiLYlo8TapUFapmDTZGVFIRiSpm7gEeYklhBv2I3w0ZLwDJilFJyQG4n4afhmXq16NTzHddK1NBpvSXVzMoM3IABuCN74zo1ZvM9TfG65nidLOBqAdfM5k8tlkCBb1epSJYLuAIJtjJeKeIa7VQKtLLq1JmlVoBRqMghoN9z+hxSLslKNFnwSGqVXp6ytMoWeALRyqwnYy8T2JwIOV8pmRhJVyJ7wd/mLj44ZfD/AIhFSugOWy9NjI1UaWkm4MG5gf7hsY6TgP4oUU8wwAseYf8AyK2Pa30wH2dFhTgfFEFIKW5xuPbph34PxFfLgMhk8qgy5JETHQCcYocyVU6SRMhiDuNwPh/TGlcO4fUyIAqsGqOisCFjSGE2Y+rtIA64rGddnn5vRtu4vs0RKgqLpZA6raWH7H2wLOdy9EmnSolW1BYBgkiFA6k7R0wO4BxWrm66ZdSlLlOprtIUE8iSFDXPqm5PQXmqcDqZbNgZV1cUlUuapAC65GhzvLDYgTcfNXN2aIemjFU9knFTUutOmSiwK9RASmonmXVJGlbTBuZnDllKQDVTEHzCet1svXtoH9nCbx+tSyisgGYqUnJKUy5SjPUFxzte8e1++HnJDkVyZJ3HaRcR8v0wiZoUFHSRS49wTL1kL1gF0qSagMEAXJJ6ge84x3MVcmzTQzLwSQDVpFV9pa8T30gY2vjddKdJnqn8JBLWmewjr8O+M8y/DkqFmyCUtMksteml2JmABsI2MjHTgq5VZp9L9cuHKvyNPgzgFBaYrK3mkgiYjSbhhHRgbGb4E08hTFY08xT86tl4ZWvqrUPSCY9b0zv7AXvgx4SzWou4Q0y7RWp7hX6OPY7H5dsScXphGoZlz6BpdtuWoAGJvsCQ1+xwq48VXQuaE4ZHGfaA3i+o0Uq2SIBBggcq1F6qZEAi9jzA/rXpcRMqz5SspUEK4UGOsWYCet8FmVorDyXby1NNaOpSKkXUl2IMqLiYbcAsNgXC8xmqNCqfLNRKLAVELlKqLpDTDKQViIuIg9BYu/BJcf8AqQ1cIq1K6LU0tSQzyvGo3iTEgTvvit4x4WXyzgFwVAaQxAlSLEDcwf0x2VzlPMJS8mowdAAabGCwAvN7m3qGDpYVKbJpIkFYbe4j54erRO96M7rcPpVDra5aD07fDH3HscPb8rkDoImPb5Y7GH28pp9yA3s4rUDcGCwkREoSLQzC8dzinlUXSQVBU9xI+B74ucIb8atSMnmWohmdSukWOlRZlOwO4vj5kMs2pgyjSjm8flFwTJ3j9sacsW2mDFOk0y5wfKqkMRBPoQWgDrHQYVfGfGQ+sVK4pZYOtEsASC7eomBzqo3BIFm7YKcf4yVo1TTcKoBLuoLVAomdCxvazEFfY4yelxTLZwplnp1A7VlWiyCQAzLJK6rSNRYAEncEHDpKKolKTky3wThVJcwmmquYSlmFHmoSS4qEEEmYSOYEqTcQdxh2ThysalLdaghwxTQFNuWJOrTcTE95iFzP8Ky65c18ktSmaTguw8wo4puGZWOoyQIa4BBB98EvH+aqUKFSpRosVqKeccoQXBYrqFS0jppuD1uE76A1RS4d4ppg08vr8uupNMlr06mglFbVPIzaTYjcEdRhf8e596lenTqVNNO2qAQJBk6upMRE7TgVSy1OvlMuiE+cGKQdIWTfUT6ohb777TitxCkKtcUlJK0wSWdpJO7NPX8oA9owvBKVlXnk4cGHPA3iGjSrV6tWk+llUchAFJACAO7N6VA/N2MY0Dh1KnmKtTSTTIbTSZpaAE1q6ooBNur9QwBMCUKvxrJNkPKpUkNYhFRSh16zEstoJnVJncwN8EqlPiWVZMxmKqoWWwDywIKroMAhnYPtJFukDBa8gjJpULnizzEzNKpUrvUrvSp1GcoFKk2UBQBEBVIEAjGjZ7g4qUKbo/MdKd5YwQCZ0qGWDc22nug+HPDuZq5xKlejW8tXLs9WZOmWQFjdrhRaca3khRFNqNQSrXAFiGknuJN5nCzkurGxQbdtOhKzfh5hWNHymZlVdYV5B66uVZAtYEWg4l4vkq9MDUp1MPUIYGNunQHb2w3ZbRRVvIBLG7sXgwu3QbSTEfDFGpxt0qEtpKqupFcMNUjl5rmNxveel8SuKVmiWOeSXGK/cRlosynWG0ky2rlkjpPQGAfliwwdgNDABfSqzB7yfiesxcCBh0estamiUKFJqzpqA0gCmCpkyRAPp+uFjiyrSZGDIDoYlWM6mDEMpgiDY/C2+ObUdnRw5clRf9/tEXBMlNamzFEYDWrOvK2g6pEXkwI2398UftLyi1ETNrAg6DsCy6iFsP8ATYSeh9scK5TTURnGlYCtuBFgG3A3sP2xW41mzmaYoKCSzBmjcKp1GJM226i4xTG35JeoWOMuMPjf5F/L+IBSoGnl18uo4HmViZa35U6KD1+kdcWOK5w1fKZ2lqyFmMbnU4gfBgTa0HBfxf4EXKZRHlQ8F5O7gmNMGNgywQLx0wscSymZRKT1UZVqIEpah03GkD079hM4s6aM3TIfCnDkr5ylQqMyK5N1A9UcszspaAT740M1jV4YC13y1fRPam4kCY21bYTvAqlK9SuwI8imW5pB1bIOhuxX3wy+D2NQZnLk/wCfl20nfnQh1mASZv2/bHAD32cfc2YeYp+8rqcM86AoHS8ahJNxNsEvD9XLv94OTTRqCOfMFmqeYzagASVWJ29sAPs7Y0zmaul/w6N4EwZmCD+YabD2M9MVPCXFHp+eJEeSXEgsgdSACygj/VvIj54lmWRxax9+B4OKa5dDR4ty4emKfnUVfXrSjqlqknSpvzdW5YNzucaBSsgWR7WtY/2MZV4b4nVzeZytPMMjrTYusKoJgf7QQwBA6frfGoZRpA97ggWk73wccJwilPvyFzU3aE77Ws/oy1NJ9byfgqn+SMd4Qyi5XKLqMVHILzG7QFUfCQPri/x3w/Tz1WhULg06BbWomG2OkSOrC57E4W6uabM5/wAoGKVF5Y923j3MiAP/ACONEsqWNRQcHpnPK3LSSDnhvOMM9XRmnUpgew5h+7RhkOVFSmRG6QbX9IB364RMo4TiJe8uWn4BSoA+mNDU6QVk22n9O/Y4y45ck/yej/xLFwlB/MUZ1nK5WjTrQGrUXOXqu/QgxTZiBs1NiDf8yncYJZniUBDrKAu+WZl0sF8ySjEMOZQyspBFpMWvinxPKRnauXePLztG07eZTupE7TYfMdsUhw+clUWK8fd1qDzQOVkeeVwBrVtRIMzvN8N9Ta+DzvppryQ+FMu9DiIoOyk0tQJBsYSxHaxFjtcY0Xi2ZFJTVmNJuD1HUfHqP+cZL4frH7yr2mqlRLbhxTJJPu0AyN5PvjVqWaSvSBsUqKDHswn9ji0SDE/Ms2tigJQkstosx1Df44+4WvG2VT75V5iLJaT/APzXHzDUdxHTKcfpv+Nl1rVVyp0O5UAmiRJZnqNrcjSXAAkxtfFyp4hoVnp0FdKhzILKhgro0gzUBIMkTCzf5YB8X4wtd8zlKiA0oVafmFgGIGpoekrTBAhTBB1CegEeDc1WoVq9XL5Nqw8pEYFwpTyxsrMJJtDLB2F8S5bot7bq3/f8BDxX40o5VGoUYqZpVRfPAVlGkzeZJIk8l4J33xm3h/ipy9Y1ASpKtzBVLAm8iRb5RY4j8RcZObzFXMMioahnSuwgAdbk2ue84FFsNVkrNQ8XcfBydVhUopVKCCld2LapOkU1LKo021GQTM6bYYuM0kzGUqrqGl6VnFxBAY2FS5hYtcHp3wc0l3Nz741fI8URuHo+o/5IU8wtA0mZedx/qHwwrVdDJ2Z74YytWpqamSrKVVSCBDOYU36CNgLmMMfC8vmqbPToKKIzFIU3LhT5oEyRuacjUbSSIN5GKXhniVPLofMQMKh0uHIKSNJl1MQNLWIMyD0nF2rmDSqV6lSpJKIabekJ5rEvA7i23QDHTkdVBLJ+BqeX8iuXYHUHQGQW0GdUWKKGiJkmNgMMmZ4q1R5cixMdlm3L2tgBxXjoqMCH1BUAWewJ26RtignF1DAttOPOnllk2tI9H0ftvGp1tjxna6PTCrWKnuB/Bi2BVDgYqB9eZqF7QywoAnqDJM7bj2wNrcaytT8OujhJ9Sbi24INj8cCq3DJg5fNMb2FUjYdmA/cfPHRXlmiU/CGBvDJpm7u40y3N17RPMNuo67xBI8T8R5hKDDyl5NLNUEAssyFCTEwdMAmxncYUstxTM025WJKxK1CDqM/l0jbrB6dcXM9xI11K1H1anuNgp9IUSJ6zHWcaIWkY8sozmnJv7/b8FxfEHKlV6bJRWoFBRiSJG9jqDRaI0kgCb4OU/GGTamKWlCimFFVSCEF/Ma0Ei/4e5jCdxWjVTLVS1VaYoqTTUlSSwOkADaZaepBtvbC3kG+8U2fMfiRUsuoIASJYk9SbWPvGLRjqzPLJJfTevA9+LOP5R6bNRUA076/T5gHKSBIG4WBcn64yevxOo1QVJErZRFgL2A+ZwY4VwuM2VnUqIWUz3EKL+7bexwEpVFV0JAKqRI3kT1w0USbsv5ji1Z0CvqiB3IPY32EzYWwTz3EG+65cEM8AASbKYYj99vY4O0dNPy6eYy9Zzml/DpIsEzBBDT3ItNhBI6YioZWtlqZQfdKrUgNdOnWPmA9n5dJYXFj0wX0BHrNLUemxSlUJZgaxFNjASVQEgRbnPzXFTgfEFy+ao1Wc0wr8xKyQDIJ0xPfp3PTFbhvHswslK9SmJkKHI0jcWG9j1wVPF8zXpV3q1dVKmgBYoJLEMqKG039Tk3nbHJUqC3bscaPhOrSp5qkKik5gofO1wFQuS2oSNUDqPVJ2viIZ2lU4qKSLTFMUmoArEN+GTN1ImeW07bmcZxlcy4BCu6qy6SAxAI7ETBGL/Bc15WYouDGmovUi0gG63AgnbHUCzQuEFlfLA11cUMu5RQigqAgG4cE7hZMGVNtzh84eSaVOOUMo9+neZnGdcPRVq16bUqdI0/PAMAM4ZdeomoDNiO87zEjGicIceVSvfQIG8WHWdsJjTS27KM7N0jpfRCswMEARqixPzt9MZJ4XLnP0cuwhqZY1Pd/LOon4Tp9oPfGp8NauWqHMaAA8UtP+iOsiQTAO9/bAXOcCo0c2+fUhZpEuvQGx1D4qL/Xrh1V2VhkdcF5YD4ZR83iIKkRTJLHsoJ9xvMfXth2TKoav3loFQLoF7bmZA33398L32ecM1UnzLgg121AD/SCY+cmfl8cEuPfeFqUFy4Vk1nztbbqQRa0gg3t2HScQxxqNv8AJt/4j6hzy8Yv9K4/+/5F/wC0vMMpy9cSHo1LA97TG28DbtiXjfFABVoQ/NSqMQVMaWTzF5iDphmC76b77RW+0lIyw1ATIgdQZE7dI/vbHt2p+W1UoQ5yBJdQANPlgaYmLbggi0juDU8wB8Iy9JKlOojsUai1UFl/y6yKVYMQLLcw1unbBr7OkP3Wm4bl0aCpk3RiAfb4YT+B+JK1FGoqFekQdStMjUIJBBtaekdemGz7Pvw8qqagTqaQL6TNwSLG4mRa+KxJszDx9x5zxDMaRADBb29Khf4x2PfHuGfeM1mKp/NWcfJXKj9AMdhg8h+yPEaeVyzVqVQ5qq9K4GiVkMxUqBK6QL6t4sMBKHHc8+UrVqNZVAQs2pTqChebSWlRuYiJI2GB/HeGJl8s12/FZULFSAo1XlkJWYkweh2OBniZxSy1OhRzetGMtRp1NagAbsR77CfliKr4LZMjd7tCz5vQYJ5XJqBNUtMN+Go5hAsT7fLqL74BTBxdPFXuZJYrDE3mDIjtF8ORIq50mJBsLj4YbnoAcOUwp/BMWsCb2N5aTfaLbYR3ecPOQzPmZGguocupCosSxkCTYnlPv/GAzhb4XnQamqo0EHUCRabWiD2HywW4kKjLXFzqUdL8t4N94gz2PthTIi2CvC8y5eQSRbWpO4AiRPXpjmvI22Qpnm0wJsMWcvmquljIIU3PwH9/XEIyxV2AtN1MQCN7E9In6YvZGoRl2cry8xFt5gGfacK4RroKk11okpO5reU1SnRGmS1TbaYmYk4YvDHAqeYNVTW1PTdVBokwwYSCLEGSGXexg+xQ2UtfdmbYD9v2AwycEIyNZajuTUiGpJEaTujubTa6qDEb4Ptx+A+7L5NF8EcDehmazV6v4KqGpsRBBBOoObmmyWBBHNuLYAeMKyVOO0XVgyjyyGK6QSuogiN7gc1r/DBTI+I6ObBpGnVpaQWIYqQ0kAbAFtMSCRbCn4vr+TxClUUnlVDM3sTPtsbfET1xy1pAbb2X/F2ZrnKhZApvWAqGIN5MNJlgCs6trfMiqeQTL1kRahdaiMaikRpK+loG87jrvg5ncmrhqDMWVpYFDJjdHkCHX4dbYDZfhdCgWIq6jonWylVW11jctJUTt0wF1QrLTeWoc1ZI0KLRMBGMWNvU143AwF8PeHczmGD0kUfmUuQFOkSTJEWwPGYqQ5YEFzJJEHaD8ogYbsp4iqUMpl69LSTSZqLKwkA6Zpv9NdjaScNTQC3kMnm6WVbiVSarimVooX/yqbSprAA8qgiVKW3PuFzM1TQoUqZVlrPUGYYkmQkQmqdpu073vg74c4o1ZFpBtOboM7U6Tcq10c66lA2hSd0U22jADxNmkZjVBnzl0hCINJUgFI21AiO31xwSLTBJvzAHboQI+Fothy8LZtKFLLhyFFevUYlzbSlMoo3tzHcjv3wkLV1EsTE9B07YYWoJWq5DLsSR93k6GvLlnHUgbDaPhjmCPY0ce4XlquZy9IIlJWpVHLUQL6dIGwgqL3IvEdcCePeETQp1KqVVemjBSDZgeUGYtYsvyOIqPBMzl8zOSc1PIp69LAAqKjMNAXYk6JMadvr58QeKxmaBpPQ8uuKupyLCwKgGeYtEDm204RMvPGqtDJwTOJFGuzOXag4IkgHQpV5I1MSSqGSf6Ye+BP8AhUeX8iwdzZQYNtv64yXwVn1FOtTYgaFqVF3khqelgNPMxBCnsPpjVfCS/wCGo3ElEud9gY39yfkMHommEqOeVy2llLU20uA3pMTB7/31GPHEcmlamyOupGGlh8YgyNx+0Y7LZGmhqOgGupd2AkMTA+f/ADiOtmIICzqpyNM7xGwubCcD8juk7iXaKKFVU5VQQt5gCIHWdhgfxfiS0gpdSxqOEXRe5sCf3j2xe82xkqR0i8fEjv8ALFCvWUXeB0DdL2G539sc/sdFq7Yn/alRigSQSzNuT2i6gCLTe+BuarIuTDxDHIKoewnUSmnlJB6mCL3vIOLX2gnVl3DOTpIKyBcW7XAscL9TiBp5bh0FS1R6cqbSqVCYJFiupxuJEA3xy2TemKtOo1NjU8ssAuzAheaylu4mYBscP32f1m8jMcsOtUwpWILKpFunwww+JCSGQvTpBlBQORqlHU9TtsPi2Fvwfnv8Tn9yPMD/ADgg+94w8XsVqkLFTN0gzg1VB8xyQSOrk/zjsIdZyzM3+ok/UzjsPsTiaNxXiq5YZfKV6YSnT1M1NzrplwYEheYqCXIm19rThK47mkqVWNPSE/2LpUnuBaB8hthwq8dyxq1DmT+LTUKhWidrllOxLSTzNvI6DCHn6oeo7qulWYkDsCfbCJbKMJZzwxXpkB9AJUNGu8ESJHS3Q9x3xVq8HZWCuyL3Oqw+P998WKeWyj0k/GZKulmqFllZHpUDubGQT16xi/mMjkaVKm8vULkSA4kDSSbCIvAvggFvN0gpKhg0dRtg/wCGm1UKiyxKMGABjcQSd7CBNh0vtgNna6uFCUwgQEEzdr7m2+LvhnmapTmNST81M7bHc45nAZ9z8cXuEHmMbx+nX+MVMyml2HZj++LXCUOskbBTP9/HHS6Hh+pFvMLqWL/x/dzgiD/gGW0iwkdql47En5YrKG0Er5Z0m6sQD7EdSImR7YvZ+t+A4QAyZZQZA1HUV7mJ+gBxPaSGnuTBnhji/wB1zNOsVDKpINpswKkj3EkjDDm8rUq1DUpKrmo5YPSAiGM8o3QCdoB98Jam3T+caB4XfLf4YUHZmHNUUi6kwD0iNR6T3w7dImlY3jhxplaWkGnTUS3qZ3IljJJKrsIwm+LOBZyvVRhSLBVjdQBJmwmR077Y02nk2ICs5kiQ5NvgAIEdMD+FpXIc1j/6hCiI5Qd8ZJ5JRdm7HhhNUIOQ4NxFR5dIrUUL6ahHL3ADmdIjdbCbQcDuK8Hzj5gUq+lXjUsEKkTMg7bkfA740rPME5wbqZAmJ7rI2BAx8+0fN0szkjT8oeZQGtHLDSAI1BdPqDKIE2v3GLYsnJbIZ8Htsp+B8q2RrGhn/KbzxCVBVFUKRPIwLcqtpJBj1ADtj6/E+H5fMVDVpUVNF9WgrGpY5HUABam/5xqDE9sK3gLP5ahTqVSV895RWIJ0LuVK7HVAOq0Ax3wL4rk2zGaZ3rUyHBKvpMQpA0gHfSpWCTcdcUb2RirLnjuqlauc4NSnylJuBFS3li1yYBmB+UYUfvLNVaqOa8nXeSxJM95MzjxxnMK9SVYtAjURE+4HQYmydGaBa1qoEdTKHbvH84ZAGWjxrL6TryFEmN11KPpsMfeI0qtTOq2XRlenRQ6Q0lYXVYkwQB+x3wDRSRHU2Hzthi4dW8vi7KnpVhTA/wDGnpgTqMAzgACfAvGI85nzAANRUU1UkABNR5l6g6hYdbxj39otT/8AVBCFjS1GogjVqI6drEjf1HbCbVWGIHcgfXHwG2Ordhcmy5wqvpar/uouu8C8H57WHeMbT4UqH7rTYOFC01ib+1rex/TGGZKrpqATZlZTeN1IHQ9Yt1xs/gltWUpSdlIBAkggt8unywJBiX+FvmadWq9autSk7BqShI0DaJBIiw+YJtMYvVm1PcWBJBUCRKmNxHWOm3yI/g+fq1ta1KXl6CwI1esXlhIEfqMXVr69CQJEgTAkBQYNh0U3E9O1pp2VlHi6LhzVtSgAn1HYH5db4H8d4bRzSUlqzyMKiaX03AtMHf3jF3NzcyAVJDDees/8e+AniXPVQk0AjvIA1TZSTJ3BtO3THN0CMeToWftIzieSwgajFwT3sfjv9MIHEqrVfulMmPw1RT0E1GUGx+Ene2Gr7Rc4SEQ9/eI3623J2OEfNVwWpAgEIgDACJ5ixBJ3sYkdMPHolLsbs74VWgRUrZg1awdNKmZJ8xVkg6iRE/2MU8lxHyc3nhB9FQj4gagbwY3x3GPE/wB6zOXXSFopVkaokyLFugjoL4pcUz1NPvSU6JFVlZXqMxY9dRUEnSGBWfhhoqgzk5diUMdj1pGOw9ihnK1X811dXqVmYlp9RPWST+uBueybo5DrpJuB0gm0RuMH24k7P5mlfMQaGpwQZmTcCSZEztiPMZU5hw+uG6M3oAF/jv8APfscL5OA1LInWi1BpDnf9/nt9cEjk6dKoxJXQycvWx6/KP1xJxLjyaFVAHfSsPEeWQeYKCCWkQCZ+toAVM0xEE779J+P9McdR6zFUWCzAtJxLwurprUz/uA+tv5xSxIjwQR0M/TBCT8VpBKrqDIBgHFzKJooF9UFomQdgwtPvE4h48B5xZZh1DCTJ5hN8T0apOWdRI2B2iAZ7TvF5wDro9qyTU8xiFamdMCQWB5enSfb4jEOWP8Ah6nQhhtubj9sS8jJBsRsffTI+ViPnjzkKU0akGCZH0XV/G+B4C3bs5KuiiEagklw61GBDFe28Mhw48G8ZyzinlVQEAsEUECLEmAPbp0xf4XwrLZjLUMq7A12y8pUYSacMPTtaW9IOwM4peFuH0spVOuurl0ZKqhdJpBOZmaTOmB6iBusTIxPJUolcLcZoL5vxxygKwHQRBk+0fti0eLZgUwaikau+8fDpjuGcMyGUBzNNfNdzyAnUV9hIt8flilxXiVbmLjQsTqkQAffp2N95xilFP8ASeislfqoHZ7iLE8xi84+ZPiXmUBTLhBTJBtEjdQI/mL4E1syHcLTipLQxDAASDeYIje+1sU/DPrqhn5Y1aujQYtI/uMaMeJpWY/UZlLQP0LRZ2kF1YrTSCT7MZGwBt1J6Y8ZziVSoSh5RERvsNvYfDEmdqrUzJqxppM+4FpAExHvgaKJDAEETG4jfGmvJkK+C2UMUkHd2P8A9R/BwIGGfgTZcU1GYpPcFhUptzAEkCVPKbqR3wTmXfC2X15qlH5SXvP5FLdL7gYpcBfzKhfUBUWqtYlvzCTr/cH/ALwy8FymW81qmWzDMy03IR6JEcrcxYWIAix3n5YR8vTem6MJGpZBB6GxmNrTgANH4GrZfL02piK2aDlaxSQhA/DpzBuzCYj8wxHxR8tWejTzKijXrUUcV6SgLrcQPMSxIsNhMscfeDcSinSr/eClOmiUalEJqlgxCEgiLggyL2F7YLZ5tL+ZlqNKvmgpRS7XVaZiaVNoB0mZggi1jOB5G8CBmuG1KWZFF+Sori/6giOhtjWfCx8vJKCVsXB1mBAc83sIi5wieOvOOXylbMApX/EVjAUgq0gQDaJtbDzwBl8nQRs9QGbbkkSY2m89QcLN6DHstcOzy1kL0ytRCYDLJEgwY+Bm43G04unzS6EEBpNySI6fQz+/yGZShTogLRpimJ9IsJ2m3ti1lqepwxNyCZkNEGIImQLm5774n+ChPWzNRmAYlj1UEWvI3E2+sRvitxPMIilm5C7aEVouW6ARuCCZECJmMTZzlJDBQQRvIHx+kWwI4xlab6GbU5pcyGfSxG83mBjrAI3jJzUrIsb7RtAuYkxb474WOF5F8zVimAATdjZEEiSx6ASJ6xhi4iv3nNmmCTsoJP8Aq9XQmyh79LHbF7OZqhmQ2SolqbU2OgyAtZVEFWjrvzTffuBaPRJ9ix4q4S2VKRUV7mGWRDJEi/USpnscFvFQTza9dVKrUyisBJPM+mnM9B7f1x7+0HKMtAH1IaxZG686vNoBgBaaz3FuuB/juo4anSY0zooIs04hhMiYAnpvhkAUYx2PuOwTg54qzdEZgvl6tSo3/qMywCbbdTt2GwwFzOed1Cs3KDIXoDjsdghRWx2Ox2AE449Y+47HAZbziE06VTpGg/8Akvy6qVxBlqxU262j9P5x2OxxwVoZUgUyIkuoPcETI7RGPvCqbeSzr0MfVQMdjsKwFTL8VqJXTMCNaEFZEjlEAQekY1TiGQOfyaZvLoozFVUFUPtUVDenduVSy6u5CgHHY7AloZHmnkaOVqJQYh69eXQaIp0isehZMCTI39PSby5lzWolGLMqko4nR0kiFmRpO2rrvOOx2JtasZvwZbkq/lllMFW5WkdJ3HUHr9MW6PDnVHbXoQP5bEbkyRsNxI6kb47HYqSJayU6dKFJqaKmkyNOljvHeym+KVY/gh/z0qpWTeQbifgRjsdjkEGZpIdtt+nvfDHkqGvKJUX1UW0MI3VyWUz1htQ+Yx9x2CFhfgmXIyeezEAhUSiPjVaJI9oFwflirkuFoKIqVLTTZZuYdn/DaB0s4Pt0x9x2ABA/IZ80XDASps6dGXeD8Nwe4GGdalHMU67vmCtN6grEaG8yk86WgiQ0g6d4sDjsdjmGIM43xZM5XopS1eUumnTLmWaSJdiZMm1jO3vGHeplRUFWnUBKOWUkEBjBgE3IJAAjbrbHY7CZOhoNqVhR6cQJMAQzQL2sffa9ugxEcuwDMrlehkzdQSYAGw99498djsRiUZVTOVCpZyrrEAxF57do9vhilxzM1lVWVUWkqkPaTO8ib2tt/wBfMdgoF0xI4NxNaWZpVCSA7ksbyoaUQ23N2+TGcNFNjTqVA+XpU0ap5a6btUYwSWaZURDEddpnf5jsXIgDxbmEq0ErU1K66oQoeYK1MPqgm8GVMdesHEXjrK0wzuajeZyAU9NgI7yRte3fHY7BRwnF8djsdg2A/9k="/>
          <p:cNvSpPr>
            <a:spLocks noChangeAspect="1" noChangeArrowheads="1"/>
          </p:cNvSpPr>
          <p:nvPr/>
        </p:nvSpPr>
        <p:spPr bwMode="auto">
          <a:xfrm>
            <a:off x="155575" y="-1295400"/>
            <a:ext cx="4057650" cy="2705100"/>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3328" name="AutoShape 16" descr="data:image/jpeg;base64,/9j/4AAQSkZJRgABAQAAAQABAAD/2wCEAAkGBxQTEhUUExQWFhUXGCIbGRgYGCAeHxwgHx0gHCAfIB4eHCggHCAlIRsaIjEhJSosLi4uHSAzODMtNygtLiwBCgoKDg0OGxAQGywkICQvLCwsMCwvLCwsLCwsLCwsLCwsLCwsLCwsLCwsLCwsLCwsLCwsLCwsLCwsLCwsLCwsLP/AABEIALcBEwMBIgACEQEDEQH/xAAbAAACAwEBAQAAAAAAAAAAAAAFBgMEBwACAf/EAD4QAAIBAgQEBAMHAgYBBAMAAAECEQMhAAQSMQUiQVEGEzJhcYGRBxQjQqGxwdHwJDNSYuHxckOCkrIWNFP/xAAZAQADAQEBAAAAAAAAAAAAAAABAgMEAAX/xAAvEQACAgICAQMDBAIABwAAAAAAAQIRAyESMUEEE1EiYXEykaHwgbEFI0JSwdHh/9oADAMBAAIRAxEAPwDPKCLUotV5QqsFYTJE7GN9J2kYrvwxWEqQfhfASs51Ej9MeqWaZbg/MYopPyZni/7NBNKFaiZRiPhsfiDY4mo8Q1MoZNL6gZWw/wDj0+WIstx07PDfHf6jFw16VQWhWkQW237jpg6oSpJ/Uhs4N4zzNL865hAYInmA9+s/EfPDJkeO5XNJVVHNKo9I0xTqNaWvysd7jv1xl+Y4SQdSMQZkEH9j2xVq1XB/FXWO+x+vX54RwTH5tD/w3LsFDppYoSb227gjbGn+Gs0tWiHVdAMytrGb7EjecYTw7xABpXzBp2KuIIG1iNxfD99n3iFqlSnTQgU11BlHWxhjJ3JjEIYnHK/ijdOeF+mUk3ztJr/b/BplPp8MDOO1VWmAy6rao/8AG8j9cVON5sV8rWFCoRVpoagKNBBS5UkGRIm3vgZxfOMaSikxNRKKMGYSWkGd5uROHm0ociWGDyZVj6utvrYJzLxnK4FgXEEe4EH9cMOeyZLAVISqDC1RZX9j0Vj22PTtihwTKpUrg1EXS9FX1ek6lhTN9rDfFXx/4xamzZekoZoljEk9AAP1xnilVstNSjLj8FfOApVQMCpkyvQ2MH98ffEtBGo0CralRAA20MpNj2Mbj+MKlDxuzMqZpSStgx3HS/XacNPDM+lSm3IrK3rXUdul5s3Zv+sdF8b+4JRUlflH3zmXSWg0mAX3Ro/N2Vpiehwa4Rw9qgnUwgkfQ2NsX8xlKDZKaakqyagGJ9gVaD7C3cYXOCcUrU61CghVabsJXTJAmDdpPTFIYnJpJ+COTMoJ31a/kZuKZVgNcyw3Pcdz798XfBWdY60af9S/sw/Y/M49eIy4pym6AsbAhgPUh+Rn64u+GHU0RpqB5kwI5fa3Xv7zgp/VRZ4/+X7n3oOYjeqo3IHxOPNARM98UeM8IWtpNg6MGVvgZI+BxVfci260X8x6TYmR0wu8QrGktlIiLCCxmY9umGVtjgT4lolsudJhgVIPuCMdt6Q8HFO5fv8ABQyvEQUVolWEj2xaqV4EhdQ9tx8sQpSQUwAvLGq3fdv1JOPjVkpo9ct+GgkxuT0WO5MDHU4u2tFZzhONKVSq/wAncP45OYaiy6NK6jPWYiP3wQzucpsjL5hUkGCpuMKPB8itRa2azYl35iJ/y1IkLa9gR+mDFDg1B1WotMgMoIGqPqBhck0/0rRnxKUf1O3YrZZXV3FRiW1XkzYH+d8WuFZ80nDTyH1j2/qN8ec9/nVPcn98VqFCB8sYY/SzbmyPLJyfkK5zME5iqYkQFWPYX/WcDM5RWpSenBkjp36frGJcmCBbElNIx3NqXJdknFOPF9AzK5NlpquqIX/v+cSUqMwOhJ/pi0QdOIqC9et8K25O2GK4pJeCGllEpaWK6lRQqUwBMzJNyBMACfcnBDK8XCiprD0/NW0gEL+WCQxJtedr4gqEwIF8U80p5Qb/APYxVZ5JJfA19t9t22ec7qNRiNJE2/EXbp+bHYWOMVD5zx3/AIx2NS9bkoyP08G7M1dBY+8Y+NQEYl/riZqcGCPphmtaZO/sURlSRIx5CFT1EG+L9KI3wzfZ9lUqZwJUSnUV0YaagBUmAeuxtvg7s6y1x/Pg8PouodGUhVMyDAGq8T1EA++FilxmRFRQffY413xpwLLfcKoRAAi/hhDZWkAGOvQEmbDGLVuHkbE+mYOGc9ie38hMcEapTavTANMWPMNSkd1mY99sOPgjh7IpZGgsLQdQn3HSb4i8JeAXq5dKpKUyyyJEsQe9oAI6fDBo0K+Qakz6Wp6vSNttpsR3vOISy3o0R9O47Cq8ZpVIXM0jTYCNaTI+W8e0ke2LaUCxD0XWuAALEKwUG1rAn/44mo8RyeZABKhiNngH64ireF4Oug5U7gg/yMI06GTV2itnc8WYaVNNtLISy2AYC8HsRtibgOZyVIilTqI1RtzOpmPu0fpMYE8Wp5p30vpZlW02U6j1gX9PzxX4Vw1aOYp1c09JSBqhUCAn4TcYhOTujZhhrkNmdyWWrWdaTz0MT/XCtxrhX3EeflwWpD10j0HcHcr0IO1iDbFPivAi9Vq9OmlamTqALFSAe0W3k3xfpZlmoVKZRkhDCtciQes3HY4WLopkja2FuBq+ZpIlB9Iu4DTsbFT0YdflOJfD9BaeZdaxVSFBA1CzLUJt9f1wE+z2tpVzfz8uW0hTAdSrchG55uba0Dvgrw3M0q7ozFaeZA0sj3V11Akid2ESP+saqqq7McMfO21ryN+YrpVlRJ0kXuNyht8sL+d/wz+UJ5jNNgCBqBKkMVG0Qbnr7Yr8TosKYIdwVOmB6eVyAQdwQB+owzK9J05wHR+XSwDCx6z1gHDSipRW9guWPI4ra/2EOAcRaoumpAcbQZkex64L4zLLPToZzQmsmk5CsSNKhlBCsT2BIA9jucPGY4i+ugtNQwqE6yZ5QACT/H0w+NOqZKco3oKPtjw1MMsESCNsDeN8cTL6QwZi86QokmIn9xiPhniOnWKhQ8FC2oiwAsbz3x3NXQyxykrrRDxGrTocuoj8yzsPaekwd8Cc3kzVIMgUAAwpMSZIEyQBEzffA3M5v71mWXUL3039I9PT5x3ODNd3pAamVUj2/ffCTnJXfkEFF0lWj1wHMeZRrGOXUwEj1DSCSfiSTHvHTBxBCgew/bC74Yn7rVtB1N1B/KL2wwLUDKCpBHcGcLDcbHyLjJoSs1TJqVD7k/qcfVy5A9QuOo/a+JK9Bw7ggyZgC5O/bri9S4c+kSADH5mAOMtNsr0UaSaRG8HHtl7dsWamRdd169L/ALYgImR1jHcX8HES0lIi4t+wJ/jFdapYDUwMbcqrA/8AaB+uJ6KiSTFlaPmpH84qJYd+0dcdxdHeSRhilWUE7jp/XBTMKERZPObkDYD49/bAyvSCAO7IikgqXcCZ3H9z1w6w7o5yS7AWbSlrbUlUmbwP+DjsFV8PVWE61M3BDNEHbYRtj7jQox+CXJGccbGSqOxyXlpJny2rRGwGguirO5u53sMTZz7ulSlQpsSXgMatMIASQPUXZWEncbRhZynBGqekWxeo5HMUgVVyFB9LAMp/9rAi+D7kejowktoMZngdWnmjQU5dWKxJqADm20sAQCbgGLdYnBun4aGRqozVG84X0VKUK1oJVlqGYnuD8MAPC3iWnk6rNXyyMHXS2lQFIkG6wQptukb7YZvtEz+UzGVpVMmy06gf/K2aoG5SEABDkGJIP64e0xVSdyRZ4r4pd6Ry709XmgRUDHlgz1F9u+EvP5clKTWM0o2jaPrvitwPP6ToqFgFkqrAWabgz0+hxdqcRRqdNQpDITY9j8sHi30TyuMZa6NB4YlRqSUjnNFWzKqWinpEAxBI9xj34ky7VcsKPmipWDAhttje/WBOAHBc3Up0lJY6goUAGxA2mR9cFxmSyioe8sU3HvG+MLtM9FSg1sUeI8NCRTa7h1h1JBhgDFjbfHcK4tnaLlaVRyQRFNhM/wBxgjV4HVVPNq8xqsG80urKW6AkGUJiLje1sV8pwqtr16G0yhN4JAaCBedu2NMZa0YpwqXVKxhy/FK9RhUroFqaRy9gJg/Pf4YG8eOVdwcxWK1I3k2n2Ej2xdzOcUZgdFZBHUbkbgkb++PFTg66yy5WlV1RLVGk/rIHyxh3zbZ6sa9tKJY8OtSoqDQqtUQ7yxIHyO18Ec3mCwI6Hp/TFDJ8MpUJZaQpFjLKp5fkNh8sVqmdhpJgD9MCT3oZLVMK+FVFNMw5qIpNVYkWU6bAkgdzcbyceOM8MoO81KflvuGRjHyg4s06IpNQRESpWYFgH3ZIgMB7afoJxXyGYzVevUFRKflKxAERtY37CDjdCUpQ+ntfsQxRx453PcXrT3r/AMFuhnmXLogqMwotYtMxaJn1R3ODVLKtU5SdTQzjmIgyI2vsemFmv4loUgUpqtTRMBWjrfm2Ox/TE+S8ZLTbzNCAvZQzHU21gFBPSB3xOLk3b/yTzSxqT9vS8HrxQr0a9KvUstSEqFZB2i3uVPqF+Xpg94fzjOUpq3lsr7Td4sQRuAd7wfTgd4l4xTrIiV6VWjrBvAtIgMCYMjfbC94f4q9FzTA5lUNMSWKnTICzZlG7XvjVCSPPyxd20PPi53eoFWy0940hiSAfU3pG22+Bec4i/kNDJTlgkggyGgldWwm94vgT4qz/AJmYXzEJpVqYiB22JYRDGZjtGJPulIIUqEPl9Ew17zZRNiw6C2M+1lNiUZ4qDnAadM0qtTSpaTDwNgOnaMVeOcQ11KwI8ymtMEgwulYMm9zJB29sBBw1WRguf8gKJNOnp0hQbaibn3gjF7whnHo6qVeqtQ2dSIIKzBi2qQYkWAEd8O0pukycVLGm67/gPeCM2rZQuwhQx37BRvgrnlEKFYoFfUY7blcBeCZyitGtT1AS7ECfVqjb9vliPj+cKFl1am2+X9f6YEnUNhTby2nb+S5Sz6iQoj3m5+eJ0qBrxhJbiZpmSAxP+owAO5OKDeNXSppVKdRO9JiYJ99sZ45G+zU8aj0aVSOnYG+B3iIBafmqOoV497T79vnhY434qqZY0g9MEVF1Al9IHT1bDBbJccLU6pNO4pHlVgwPYg7Tvi2OabollhX/AMPD5+kiltRHJ1Rup3sDbcYnpqsAqCQwmdge4AN7WvAwFy2ZXMAlWAKoEdHsZ/KTBsrC1p2+ODFJRTVNZWnPuYnrEkntis4N6St/YnOUFtWtLv8A1/UdmsqqWuLTEfzis+WqNmKL0yF05YjWyagCWW0ahcgd+mCdMIQWDB4MFpBjsJ/vrj2Wmww8IcW2Zcs+VHZKkKaBJJiSTtJJJNhYCSbDbHzFUZymbitR3I/zV6GD1x2H0StmeeEa+uBTU6BGvUAQu+zWvbb3xXzvG6bu+pWVVYraBIBi9jg8mWzejTlQgy4PKrWkdZ23MkEd8T5XgVJ5OYohKhvYzPf548/lG+TR6zxS48U9iBxejTektVDys5SGjUCIN46GbHAzLZx8q6kE+WWDQN1YEEOnQOsAg7GIMjGicW4PlwjKqz7YQ+K8OhI6KdIHaxIw+LIm9EM2Nx7ClRzmFprretWqkhdKWdIuSZ1a1a+gzE73wLoqwBYi6kqR/uBi4+OKPh3OslQJYy2pQ1x5g9J9tXpMdD7Ycl8oZipWJFUuoqQynlLXgw0EjYNEfWcaJSaWjOoKbSZ3COG1aj1dTjy6SmdB1GbgG1vUbjfFSjxCtRQVZWrSmKmk+noCRNp2xp9CpmKkmhQohSdJ1tonZtQ0g9/qMeuK5eoaT0npUl1IQxBAX4mQDE4x2eg4LoVeD5sVsvUpux8omBBg7AgyeonfFisjKabUKkhBGjq20ncA9bWvgcctRoUVptV1EXYURIJ/8mIAtEkAjEOU4qhslFQxuNbGoT7XASY/24WM3F2elH0uPNgSafL5C/HUqNRgppj8SSINoEj6xvhTqZ6usBXMfHBbO8VroHAfXRakXamxKhARurbXI9GxNotYHVzAgEXBEjFcu6fyeVijxcoeUy5R4nWazNbBfKZdHV/MI0lSL7XED98KlTiCpc3PQYoVc9VqGWJIWTpGwAG8D9zhI4nJ30NPPGCp7Y38Vl+MUEFRkVKQCuCZCik9Ro/0j1CO2HDiWXpVOHvUy9WAEk3v2+MGd/64l4f4HpVfKzRM1TRUzqggPTIFgxU2Zr+2BfCeEZ7KNVpMW8lKL6CCpR+UgWuVi8+/fGvl9HFmNfquPkocZaj91YzRBpW000Ckt6SQQxlCD1EyJxS+zrKu1R83oLw2ikSsqg/MSSwC2OmfjhOOZLLpJm1x/XDz4O11skaFMg6GgoeoZpJvab2m0/DEm+OOvuUxr3MvJ/A5+KMtUzKmkKZdSJSomiFYdSS4MT2G2M54LxQippcAVUJW4BIhrggmLEHGgZbJVKCmSiDoqwD8WgBfoO9zjH+MZ/8Axtaohn8UmR1g3wuJ7Y/qIpI1PJZM1k02YapEmWINxqOwgkiB0i+PPiDJilQQQW/GQsBNlBk3mDcCfjgXwTMVTQWojlCCROoEMoOxlYBwXbKtXSsT+anExGo2iYuevXph/ayObk3rwZV63EksVO/PwUnz6AnRRUBl5xUDtKGPTB2sbDFmnVpCtTfytKJSqK2ok+rSQTqM/l6m04X6f36gi6qNOoA1jJLL2JA2B6H9sT5JCTUSsz+a8EKLaohoBMiBa498JD6JW/BsnLnGl/I1ZTNlcsyLVpVlprAYiWN7DVMTbaNiLnC1m+Omo7NUXSzQYFxBvvv/AGcQpw40ab1q1WpToUXkI5Elha0C56AG5m2K65xa1MVFEK0X7wCPiCJMjocH1HSa6YPTRptS7X7BbL+TUA1QTtDLI9jfHvi70MvT1OwGrYxYReAAN/fARhKSu4Ix5z/ialQAFVBUJOx2232JET0xkir0bnSVsLUPEeWzQpUDpDGyGJj5HcHri6Mn5VN6VJ0R2EDSOVesxcCYIt3GFThPiTL1GZKdHSzg8yn0kXG4Bi2GLIupJ1k8xFx7XiJ2tHzxVKXJRXZFyhx5N6I8jlKdCsa2aZTyBJRfzTIIHXoI+OL2doVcwF5lpEcshQzET1JtIveOuFrj3E1eupQcquFUREkdYkxJ/wDqMGl4HXdZNWmtMXJBbV3IABA+ZxpnkcKjDVGWMOalzppuyzSydamFC125WNmVTDEb7bwLdseOFNqZ5d9Q3grDD/Vqc+/bFetkRmGU0MyiVFF557qYkgMLmMV8jw0rXr62skEMFkadMkxMiNuu2D6fNLlUpafZ2fEuKqN10ul/AJzXBchTYoyKzCJYvMkiSSQ0TfHY8VcxSJkVqom/+WsT1iRMTtjsUc4WQWGb3S/v+QdxvL577xU8g1NCREGwBFvjhp8N5rM1EjMqwdepG4i2DNOmZYjSJuZ3Pb8wxC2ZCgk2BM7yScYJS1R6SVbsoZ9IBHffClxejrsp0gR84/7w0cTzINhhOzmVq1mzApkaKdLmBaJO4/QH64GGNsnnkkhPqNDkqdmsR8dxjSfBlI11D+WrNUMFvL1CkksDAIMBusk79BjO+GcPevUFOmJJ+gHc423O0PKytPL0mKL5YWRuw+IvvfGzI6Rjx7lZazvi2nl4pUkarCgEIwkAWkTy/XA5eInMVNYBAiBqABE7g6bHBal4dp06Hl016Asdyxjcn4/IYp8E4UwMQRfGbJGSdM14ZRkrQo5rgdepW8mmjeYRrUG0paTq207X/wCsN3hzwc9Cp/iaK1G/KxM0kAE6iYmSe4/fCl4k8UZj74z0nZFy7eWhUctrNPQ6iDY9B7YZPCPi7OV2dq2jQqBlCJBYsSojmn8jWAv+7rFUbYZ+unL6Y6QT4tw1lpOqU6KGrVSk2tCaaqW5jcRBmQDFye8YVvHPCMtQyzPSqqjJCrTVRpclrm2xM2i0L7Yg+0XxPUeocsjIQjK5qpOrWBZQbQBM/HtGA/ivwxnaNKjVzTl6bxp5idLFdRBEWMddjikY6RjeTbYX8F+Hslm6yOarMgpaq1AyHVxAtpkvSJk8pkWmxgFPEWVy2SBGTJ8zPBUpxJNKkbVGQtDc5sJiRPTGbZUtTdXpuUdbqykgg+xFxho8JU6mcz6PXZnIYFmfutgphYXY9IETG+KvSJJ2bJwugUy9MvKimujzKhgimoMF+aNJABtPSwuR94XxmlnKeuhWACNdlJtBuGEiUO4Ox36CbGZy1LSaLIrIw0lGltU2MjcjufnjCePV1yudq/cHqUlQ6VZXJ1WgkH8ymTAM4FWM9G15vg1GoStXK0qoNy7U1YnruL9xc/XAdfAWV8wvROZyhLAEK40sOuhTLb2vEX6YzfIfaFxLzFUOKxYwEakCTeYGkA32+E47i32i5yrTakRTpkyGZV5rggrzTpuTcXwvFnc0g74kydLzWpZfNvVAB188lbwQT+YjqYtjMa6HzGCb64Ud7wP1jB3gtNkahUDjTUc0TvykiIb4yCMB8+gFaoAbK5A+Rj+MCMeMhpScomy0aS5OmlGpSpAIsStUHUephisknfE2rWgqUdZCS0SVvHKAI0tzEexvhf4bxPzFRiiayoNRwoBYx+/fDBkQWFMgaiGuAxUwAYg7GJmCMa61o8THJLL9R5q5nXpVa1Sg9NRqBVQZLASeUypno23TFzMZzUlOpU0wqkFnDaQdyBqhlB0i0nY7wDgJxLjrKwAQ6iS4FVTcIYXSybwZN16YGZTiKZkmpUREhwWVgzzJ6BVImD7GScIkrPQeR13oCeIqq5vN08tTLeWqljJuzQTGwggWvPW5wRy+SCUkoheZSRq6kX/nADj/AIdzrZl3pUqpAujopXawi8jGheHOAu+QhiwzUhyr7qYkKZ31Akz7jtjNnjObuzb6bLjjpL9hfyCQhDbz/wA4qZjhNLMsQ13HS15NiJI264u5ys41ArpcG4PSP+zihWrUHg1E5sY42nZ6XKLVEvDOAJRqa4hogAxPcmx7Wxfq5oUqpZhqUGAsSLi7HqYGm098Q8NFOQKSHUTHX+ziPiuYl3SDqG/t7exH9MWxt8uXwZvUNKKivLAHFc2qmk7Ay9UkAQI26dpbDaDW8nXRZWYEcrm0dfn2nF7gfBcpXy+iuupjcOBencwA3fckfXEmS4CBUdKObunRqJkfEzpI+GG9uTimSjmjFtMEZPKV3MMtOkkS7IQTI20xTWPnNsR1qLVaGbEMSlQCDKkqFAN9wDJM++Hvh3CqmoGs4qEflUQvxJ7Ys8YFMy2mRIp1DFiCLHtAkCfeOmD7bS5HTzKT4oxg+MUFvu1IRaL2i2OwYz/hyh5j/iMnMeVVWB8NTz9cdh+MSXuzLfF8y4qPSqDRVpHmIEhhurdCAR+s4F+feQxduhMW+AGHjx9wNmelmKch1lHIj07gnuBe2F3g1TLFnsCyxLAWLEXAU81o+HviWXE00o7vwacWTlBt6S7fgr0KDH1dpPsMBPDWTNfNrT0ytRzI/wBSTBB/XfthurtTYrRpB3aqIlQIvIiNwbQSdp64ffCHhFMoupgprG5Iuqf7Um8e/W+HwY2rbJ+okqX32vv/ACIreE/uVdkpiKRKlW2PMTyz1Ig/LE2Zb8RFjlUi0bAHbDhxnxFw53GXrVadTU2hh6grf7iPTeQD3thU8QeHKlDTUymZFWgx9NRlcj2V5k+39zacE+jPCfG7C1EtVZQSREE/IT9JLD5YKU83TALalhfVfaLmcBRmvKSysWcySAeUdvjgb4nrpTyNd5PMmiLyS3KLbg339sQyT5ZDfjwKGDfxYG4f4ZqZnI1mKqorVUzFJy/NzDnBUAwCCYm4O8YL+BqTOCUAFNamlgswpRdIUuSNXwURYD3NjivFqdGiq0B5wCJ5YTfUYRNRgBV1QAb2ne5F7wxxJSEptRaloYo6FrCorEtdd1JOqTuItF8DNKapRXbMUF5MY4yIzNYE38xt/Zj7Dv2GGvxBX4jXyVJ66RllMiLGfSC4JmD+W0XMWwI8V5IDitekzaQaxGrmeNWkjfmb1f0kRjQeM5FloU8vUqkpTTTWRVA8wowh5LGFt6BDE79saG6JpWZ7wbwtmswVNOmVVvTUcELYgSLEkT1iMa9wLha5evrA1Zh1GvTYt3JCwu5EsQOnU4Af/llNQsUWhRzOzXWRy9Z0+m0dbRAxC3imo1UCbWkKgOoEwWkwSbyBPQbxiXuKWi0sEsaUn0zRhnCy2HNDQQdoBBiOYHtb+MZfnvCOYzKpSzFJkzdKmB95BBo1EB3qEjzPMVbCBJJ2AxZPioKVSmW8peSKq6lBBEdLG0FdQiLYlo8TapUFapmDTZGVFIRiSpm7gEeYklhBv2I3w0ZLwDJilFJyQG4n4afhmXq16NTzHddK1NBpvSXVzMoM3IABuCN74zo1ZvM9TfG65nidLOBqAdfM5k8tlkCBb1epSJYLuAIJtjJeKeIa7VQKtLLq1JmlVoBRqMghoN9z+hxSLslKNFnwSGqVXp6ytMoWeALRyqwnYy8T2JwIOV8pmRhJVyJ7wd/mLj44ZfD/AIhFSugOWy9NjI1UaWkm4MG5gf7hsY6TgP4oUU8wwAseYf8AyK2Pa30wH2dFhTgfFEFIKW5xuPbph34PxFfLgMhk8qgy5JETHQCcYocyVU6SRMhiDuNwPh/TGlcO4fUyIAqsGqOisCFjSGE2Y+rtIA64rGddnn5vRtu4vs0RKgqLpZA6raWH7H2wLOdy9EmnSolW1BYBgkiFA6k7R0wO4BxWrm66ZdSlLlOprtIUE8iSFDXPqm5PQXmqcDqZbNgZV1cUlUuapAC65GhzvLDYgTcfNXN2aIemjFU9knFTUutOmSiwK9RASmonmXVJGlbTBuZnDllKQDVTEHzCet1svXtoH9nCbx+tSyisgGYqUnJKUy5SjPUFxzte8e1++HnJDkVyZJ3HaRcR8v0wiZoUFHSRS49wTL1kL1gF0qSagMEAXJJ6ge84x3MVcmzTQzLwSQDVpFV9pa8T30gY2vjddKdJnqn8JBLWmewjr8O+M8y/DkqFmyCUtMksteml2JmABsI2MjHTgq5VZp9L9cuHKvyNPgzgFBaYrK3mkgiYjSbhhHRgbGb4E08hTFY08xT86tl4ZWvqrUPSCY9b0zv7AXvgx4SzWou4Q0y7RWp7hX6OPY7H5dsScXphGoZlz6BpdtuWoAGJvsCQ1+xwq48VXQuaE4ZHGfaA3i+o0Uq2SIBBggcq1F6qZEAi9jzA/rXpcRMqz5SspUEK4UGOsWYCet8FmVorDyXby1NNaOpSKkXUl2IMqLiYbcAsNgXC8xmqNCqfLNRKLAVELlKqLpDTDKQViIuIg9BYu/BJcf8AqQ1cIq1K6LU0tSQzyvGo3iTEgTvvit4x4WXyzgFwVAaQxAlSLEDcwf0x2VzlPMJS8mowdAAabGCwAvN7m3qGDpYVKbJpIkFYbe4j54erRO96M7rcPpVDra5aD07fDH3HscPb8rkDoImPb5Y7GH28pp9yA3s4rUDcGCwkREoSLQzC8dzinlUXSQVBU9xI+B74ucIb8atSMnmWohmdSukWOlRZlOwO4vj5kMs2pgyjSjm8flFwTJ3j9sacsW2mDFOk0y5wfKqkMRBPoQWgDrHQYVfGfGQ+sVK4pZYOtEsASC7eomBzqo3BIFm7YKcf4yVo1TTcKoBLuoLVAomdCxvazEFfY4yelxTLZwplnp1A7VlWiyCQAzLJK6rSNRYAEncEHDpKKolKTky3wThVJcwmmquYSlmFHmoSS4qEEEmYSOYEqTcQdxh2ThysalLdaghwxTQFNuWJOrTcTE95iFzP8Ky65c18ktSmaTguw8wo4puGZWOoyQIa4BBB98EvH+aqUKFSpRosVqKeccoQXBYrqFS0jppuD1uE76A1RS4d4ppg08vr8uupNMlr06mglFbVPIzaTYjcEdRhf8e596lenTqVNNO2qAQJBk6upMRE7TgVSy1OvlMuiE+cGKQdIWTfUT6ohb777TitxCkKtcUlJK0wSWdpJO7NPX8oA9owvBKVlXnk4cGHPA3iGjSrV6tWk+llUchAFJACAO7N6VA/N2MY0Dh1KnmKtTSTTIbTSZpaAE1q6ooBNur9QwBMCUKvxrJNkPKpUkNYhFRSh16zEstoJnVJncwN8EqlPiWVZMxmKqoWWwDywIKroMAhnYPtJFukDBa8gjJpULnizzEzNKpUrvUrvSp1GcoFKk2UBQBEBVIEAjGjZ7g4qUKbo/MdKd5YwQCZ0qGWDc22nug+HPDuZq5xKlejW8tXLs9WZOmWQFjdrhRaca3khRFNqNQSrXAFiGknuJN5nCzkurGxQbdtOhKzfh5hWNHymZlVdYV5B66uVZAtYEWg4l4vkq9MDUp1MPUIYGNunQHb2w3ZbRRVvIBLG7sXgwu3QbSTEfDFGpxt0qEtpKqupFcMNUjl5rmNxveel8SuKVmiWOeSXGK/cRlosynWG0ky2rlkjpPQGAfliwwdgNDABfSqzB7yfiesxcCBh0estamiUKFJqzpqA0gCmCpkyRAPp+uFjiyrSZGDIDoYlWM6mDEMpgiDY/C2+ObUdnRw5clRf9/tEXBMlNamzFEYDWrOvK2g6pEXkwI2398UftLyi1ETNrAg6DsCy6iFsP8ATYSeh9scK5TTURnGlYCtuBFgG3A3sP2xW41mzmaYoKCSzBmjcKp1GJM226i4xTG35JeoWOMuMPjf5F/L+IBSoGnl18uo4HmViZa35U6KD1+kdcWOK5w1fKZ2lqyFmMbnU4gfBgTa0HBfxf4EXKZRHlQ8F5O7gmNMGNgywQLx0wscSymZRKT1UZVqIEpah03GkD079hM4s6aM3TIfCnDkr5ylQqMyK5N1A9UcszspaAT740M1jV4YC13y1fRPam4kCY21bYTvAqlK9SuwI8imW5pB1bIOhuxX3wy+D2NQZnLk/wCfl20nfnQh1mASZv2/bHAD32cfc2YeYp+8rqcM86AoHS8ahJNxNsEvD9XLv94OTTRqCOfMFmqeYzagASVWJ29sAPs7Y0zmaul/w6N4EwZmCD+YabD2M9MVPCXFHp+eJEeSXEgsgdSACygj/VvIj54lmWRxax9+B4OKa5dDR4ty4emKfnUVfXrSjqlqknSpvzdW5YNzucaBSsgWR7WtY/2MZV4b4nVzeZytPMMjrTYusKoJgf7QQwBA6frfGoZRpA97ggWk73wccJwilPvyFzU3aE77Ws/oy1NJ9byfgqn+SMd4Qyi5XKLqMVHILzG7QFUfCQPri/x3w/Tz1WhULg06BbWomG2OkSOrC57E4W6uabM5/wAoGKVF5Y923j3MiAP/ACONEsqWNRQcHpnPK3LSSDnhvOMM9XRmnUpgew5h+7RhkOVFSmRG6QbX9IB364RMo4TiJe8uWn4BSoA+mNDU6QVk22n9O/Y4y45ck/yej/xLFwlB/MUZ1nK5WjTrQGrUXOXqu/QgxTZiBs1NiDf8yncYJZniUBDrKAu+WZl0sF8ySjEMOZQyspBFpMWvinxPKRnauXePLztG07eZTupE7TYfMdsUhw+clUWK8fd1qDzQOVkeeVwBrVtRIMzvN8N9Ta+DzvppryQ+FMu9DiIoOyk0tQJBsYSxHaxFjtcY0Xi2ZFJTVmNJuD1HUfHqP+cZL4frH7yr2mqlRLbhxTJJPu0AyN5PvjVqWaSvSBsUqKDHswn9ji0SDE/Ms2tigJQkstosx1Df44+4WvG2VT75V5iLJaT/APzXHzDUdxHTKcfpv+Nl1rVVyp0O5UAmiRJZnqNrcjSXAAkxtfFyp4hoVnp0FdKhzILKhgro0gzUBIMkTCzf5YB8X4wtd8zlKiA0oVafmFgGIGpoekrTBAhTBB1CegEeDc1WoVq9XL5Nqw8pEYFwpTyxsrMJJtDLB2F8S5bot7bq3/f8BDxX40o5VGoUYqZpVRfPAVlGkzeZJIk8l4J33xm3h/ipy9Y1ASpKtzBVLAm8iRb5RY4j8RcZObzFXMMioahnSuwgAdbk2ue84FFsNVkrNQ8XcfBydVhUopVKCCld2LapOkU1LKo021GQTM6bYYuM0kzGUqrqGl6VnFxBAY2FS5hYtcHp3wc0l3Nz741fI8URuHo+o/5IU8wtA0mZedx/qHwwrVdDJ2Z74YytWpqamSrKVVSCBDOYU36CNgLmMMfC8vmqbPToKKIzFIU3LhT5oEyRuacjUbSSIN5GKXhniVPLofMQMKh0uHIKSNJl1MQNLWIMyD0nF2rmDSqV6lSpJKIabekJ5rEvA7i23QDHTkdVBLJ+BqeX8iuXYHUHQGQW0GdUWKKGiJkmNgMMmZ4q1R5cixMdlm3L2tgBxXjoqMCH1BUAWewJ26RtignF1DAttOPOnllk2tI9H0ftvGp1tjxna6PTCrWKnuB/Bi2BVDgYqB9eZqF7QywoAnqDJM7bj2wNrcaytT8OujhJ9Sbi24INj8cCq3DJg5fNMb2FUjYdmA/cfPHRXlmiU/CGBvDJpm7u40y3N17RPMNuo67xBI8T8R5hKDDyl5NLNUEAssyFCTEwdMAmxncYUstxTM025WJKxK1CDqM/l0jbrB6dcXM9xI11K1H1anuNgp9IUSJ6zHWcaIWkY8sozmnJv7/b8FxfEHKlV6bJRWoFBRiSJG9jqDRaI0kgCb4OU/GGTamKWlCimFFVSCEF/Ma0Ei/4e5jCdxWjVTLVS1VaYoqTTUlSSwOkADaZaepBtvbC3kG+8U2fMfiRUsuoIASJYk9SbWPvGLRjqzPLJJfTevA9+LOP5R6bNRUA076/T5gHKSBIG4WBcn64yevxOo1QVJErZRFgL2A+ZwY4VwuM2VnUqIWUz3EKL+7bexwEpVFV0JAKqRI3kT1w0USbsv5ji1Z0CvqiB3IPY32EzYWwTz3EG+65cEM8AASbKYYj99vY4O0dNPy6eYy9Zzml/DpIsEzBBDT3ItNhBI6YioZWtlqZQfdKrUgNdOnWPmA9n5dJYXFj0wX0BHrNLUemxSlUJZgaxFNjASVQEgRbnPzXFTgfEFy+ao1Wc0wr8xKyQDIJ0xPfp3PTFbhvHswslK9SmJkKHI0jcWG9j1wVPF8zXpV3q1dVKmgBYoJLEMqKG039Tk3nbHJUqC3bscaPhOrSp5qkKik5gofO1wFQuS2oSNUDqPVJ2viIZ2lU4qKSLTFMUmoArEN+GTN1ImeW07bmcZxlcy4BCu6qy6SAxAI7ETBGL/Bc15WYouDGmovUi0gG63AgnbHUCzQuEFlfLA11cUMu5RQigqAgG4cE7hZMGVNtzh84eSaVOOUMo9+neZnGdcPRVq16bUqdI0/PAMAM4ZdeomoDNiO87zEjGicIceVSvfQIG8WHWdsJjTS27KM7N0jpfRCswMEARqixPzt9MZJ4XLnP0cuwhqZY1Pd/LOon4Tp9oPfGp8NauWqHMaAA8UtP+iOsiQTAO9/bAXOcCo0c2+fUhZpEuvQGx1D4qL/Xrh1V2VhkdcF5YD4ZR83iIKkRTJLHsoJ9xvMfXth2TKoav3loFQLoF7bmZA33398L32ecM1UnzLgg121AD/SCY+cmfl8cEuPfeFqUFy4Vk1nztbbqQRa0gg3t2HScQxxqNv8AJt/4j6hzy8Yv9K4/+/5F/wC0vMMpy9cSHo1LA97TG28DbtiXjfFABVoQ/NSqMQVMaWTzF5iDphmC76b77RW+0lIyw1ATIgdQZE7dI/vbHt2p+W1UoQ5yBJdQANPlgaYmLbggi0juDU8wB8Iy9JKlOojsUai1UFl/y6yKVYMQLLcw1unbBr7OkP3Wm4bl0aCpk3RiAfb4YT+B+JK1FGoqFekQdStMjUIJBBtaekdemGz7Pvw8qqagTqaQL6TNwSLG4mRa+KxJszDx9x5zxDMaRADBb29Khf4x2PfHuGfeM1mKp/NWcfJXKj9AMdhg8h+yPEaeVyzVqVQ5qq9K4GiVkMxUqBK6QL6t4sMBKHHc8+UrVqNZVAQs2pTqChebSWlRuYiJI2GB/HeGJl8s12/FZULFSAo1XlkJWYkweh2OBniZxSy1OhRzetGMtRp1NagAbsR77CfliKr4LZMjd7tCz5vQYJ5XJqBNUtMN+Go5hAsT7fLqL74BTBxdPFXuZJYrDE3mDIjtF8ORIq50mJBsLj4YbnoAcOUwp/BMWsCb2N5aTfaLbYR3ecPOQzPmZGguocupCosSxkCTYnlPv/GAzhb4XnQamqo0EHUCRabWiD2HywW4kKjLXFzqUdL8t4N94gz2PthTIi2CvC8y5eQSRbWpO4AiRPXpjmvI22Qpnm0wJsMWcvmquljIIU3PwH9/XEIyxV2AtN1MQCN7E9In6YvZGoRl2cry8xFt5gGfacK4RroKk11okpO5reU1SnRGmS1TbaYmYk4YvDHAqeYNVTW1PTdVBokwwYSCLEGSGXexg+xQ2UtfdmbYD9v2AwycEIyNZajuTUiGpJEaTujubTa6qDEb4Ptx+A+7L5NF8EcDehmazV6v4KqGpsRBBBOoObmmyWBBHNuLYAeMKyVOO0XVgyjyyGK6QSuogiN7gc1r/DBTI+I6ObBpGnVpaQWIYqQ0kAbAFtMSCRbCn4vr+TxClUUnlVDM3sTPtsbfET1xy1pAbb2X/F2ZrnKhZApvWAqGIN5MNJlgCs6trfMiqeQTL1kRahdaiMaikRpK+loG87jrvg5ncmrhqDMWVpYFDJjdHkCHX4dbYDZfhdCgWIq6jonWylVW11jctJUTt0wF1QrLTeWoc1ZI0KLRMBGMWNvU143AwF8PeHczmGD0kUfmUuQFOkSTJEWwPGYqQ5YEFzJJEHaD8ogYbsp4iqUMpl69LSTSZqLKwkA6Zpv9NdjaScNTQC3kMnm6WVbiVSarimVooX/yqbSprAA8qgiVKW3PuFzM1TQoUqZVlrPUGYYkmQkQmqdpu073vg74c4o1ZFpBtOboM7U6Tcq10c66lA2hSd0U22jADxNmkZjVBnzl0hCINJUgFI21AiO31xwSLTBJvzAHboQI+Fothy8LZtKFLLhyFFevUYlzbSlMoo3tzHcjv3wkLV1EsTE9B07YYWoJWq5DLsSR93k6GvLlnHUgbDaPhjmCPY0ce4XlquZy9IIlJWpVHLUQL6dIGwgqL3IvEdcCePeETQp1KqVVemjBSDZgeUGYtYsvyOIqPBMzl8zOSc1PIp69LAAqKjMNAXYk6JMadvr58QeKxmaBpPQ8uuKupyLCwKgGeYtEDm204RMvPGqtDJwTOJFGuzOXag4IkgHQpV5I1MSSqGSf6Ye+BP8AhUeX8iwdzZQYNtv64yXwVn1FOtTYgaFqVF3khqelgNPMxBCnsPpjVfCS/wCGo3ElEud9gY39yfkMHommEqOeVy2llLU20uA3pMTB7/31GPHEcmlamyOupGGlh8YgyNx+0Y7LZGmhqOgGupd2AkMTA+f/ADiOtmIICzqpyNM7xGwubCcD8juk7iXaKKFVU5VQQt5gCIHWdhgfxfiS0gpdSxqOEXRe5sCf3j2xe82xkqR0i8fEjv8ALFCvWUXeB0DdL2G539sc/sdFq7Yn/alRigSQSzNuT2i6gCLTe+BuarIuTDxDHIKoewnUSmnlJB6mCL3vIOLX2gnVl3DOTpIKyBcW7XAscL9TiBp5bh0FS1R6cqbSqVCYJFiupxuJEA3xy2TemKtOo1NjU8ssAuzAheaylu4mYBscP32f1m8jMcsOtUwpWILKpFunwww+JCSGQvTpBlBQORqlHU9TtsPi2Fvwfnv8Tn9yPMD/ADgg+94w8XsVqkLFTN0gzg1VB8xyQSOrk/zjsIdZyzM3+ok/UzjsPsTiaNxXiq5YZfKV6YSnT1M1NzrplwYEheYqCXIm19rThK47mkqVWNPSE/2LpUnuBaB8hthwq8dyxq1DmT+LTUKhWidrllOxLSTzNvI6DCHn6oeo7qulWYkDsCfbCJbKMJZzwxXpkB9AJUNGu8ESJHS3Q9x3xVq8HZWCuyL3Oqw+P998WKeWyj0k/GZKulmqFllZHpUDubGQT16xi/mMjkaVKm8vULkSA4kDSSbCIvAvggFvN0gpKhg0dRtg/wCGm1UKiyxKMGABjcQSd7CBNh0vtgNna6uFCUwgQEEzdr7m2+LvhnmapTmNST81M7bHc45nAZ9z8cXuEHmMbx+nX+MVMyml2HZj++LXCUOskbBTP9/HHS6Hh+pFvMLqWL/x/dzgiD/gGW0iwkdql47En5YrKG0Er5Z0m6sQD7EdSImR7YvZ+t+A4QAyZZQZA1HUV7mJ+gBxPaSGnuTBnhji/wB1zNOsVDKpINpswKkj3EkjDDm8rUq1DUpKrmo5YPSAiGM8o3QCdoB98Jam3T+caB4XfLf4YUHZmHNUUi6kwD0iNR6T3w7dImlY3jhxplaWkGnTUS3qZ3IljJJKrsIwm+LOBZyvVRhSLBVjdQBJmwmR077Y02nk2ICs5kiQ5NvgAIEdMD+FpXIc1j/6hCiI5Qd8ZJ5JRdm7HhhNUIOQ4NxFR5dIrUUL6ahHL3ADmdIjdbCbQcDuK8Hzj5gUq+lXjUsEKkTMg7bkfA740rPME5wbqZAmJ7rI2BAx8+0fN0szkjT8oeZQGtHLDSAI1BdPqDKIE2v3GLYsnJbIZ8Htsp+B8q2RrGhn/KbzxCVBVFUKRPIwLcqtpJBj1ADtj6/E+H5fMVDVpUVNF9WgrGpY5HUABam/5xqDE9sK3gLP5ahTqVSV895RWIJ0LuVK7HVAOq0Ax3wL4rk2zGaZ3rUyHBKvpMQpA0gHfSpWCTcdcUb2RirLnjuqlauc4NSnylJuBFS3li1yYBmB+UYUfvLNVaqOa8nXeSxJM95MzjxxnMK9SVYtAjURE+4HQYmydGaBa1qoEdTKHbvH84ZAGWjxrL6TryFEmN11KPpsMfeI0qtTOq2XRlenRQ6Q0lYXVYkwQB+x3wDRSRHU2Hzthi4dW8vi7KnpVhTA/wDGnpgTqMAzgACfAvGI85nzAANRUU1UkABNR5l6g6hYdbxj39otT/8AVBCFjS1GogjVqI6drEjf1HbCbVWGIHcgfXHwG2Ordhcmy5wqvpar/uouu8C8H57WHeMbT4UqH7rTYOFC01ib+1rex/TGGZKrpqATZlZTeN1IHQ9Yt1xs/gltWUpSdlIBAkggt8unywJBiX+FvmadWq9autSk7BqShI0DaJBIiw+YJtMYvVm1PcWBJBUCRKmNxHWOm3yI/g+fq1ta1KXl6CwI1esXlhIEfqMXVr69CQJEgTAkBQYNh0U3E9O1pp2VlHi6LhzVtSgAn1HYH5db4H8d4bRzSUlqzyMKiaX03AtMHf3jF3NzcyAVJDDees/8e+AniXPVQk0AjvIA1TZSTJ3BtO3THN0CMeToWftIzieSwgajFwT3sfjv9MIHEqrVfulMmPw1RT0E1GUGx+Ene2Gr7Rc4SEQ9/eI3623J2OEfNVwWpAgEIgDACJ5ixBJ3sYkdMPHolLsbs74VWgRUrZg1awdNKmZJ8xVkg6iRE/2MU8lxHyc3nhB9FQj4gagbwY3x3GPE/wB6zOXXSFopVkaokyLFugjoL4pcUz1NPvSU6JFVlZXqMxY9dRUEnSGBWfhhoqgzk5diUMdj1pGOw9ihnK1X811dXqVmYlp9RPWST+uBueybo5DrpJuB0gm0RuMH24k7P5mlfMQaGpwQZmTcCSZEztiPMZU5hw+uG6M3oAF/jv8APfscL5OA1LInWi1BpDnf9/nt9cEjk6dKoxJXQycvWx6/KP1xJxLjyaFVAHfSsPEeWQeYKCCWkQCZ+toAVM0xEE779J+P9McdR6zFUWCzAtJxLwurprUz/uA+tv5xSxIjwQR0M/TBCT8VpBKrqDIBgHFzKJooF9UFomQdgwtPvE4h48B5xZZh1DCTJ5hN8T0apOWdRI2B2iAZ7TvF5wDro9qyTU8xiFamdMCQWB5enSfb4jEOWP8Ah6nQhhtubj9sS8jJBsRsffTI+ViPnjzkKU0akGCZH0XV/G+B4C3bs5KuiiEagklw61GBDFe28Mhw48G8ZyzinlVQEAsEUECLEmAPbp0xf4XwrLZjLUMq7A12y8pUYSacMPTtaW9IOwM4peFuH0spVOuurl0ZKqhdJpBOZmaTOmB6iBusTIxPJUolcLcZoL5vxxygKwHQRBk+0fti0eLZgUwaikau+8fDpjuGcMyGUBzNNfNdzyAnUV9hIt8flilxXiVbmLjQsTqkQAffp2N95xilFP8ASeislfqoHZ7iLE8xi84+ZPiXmUBTLhBTJBtEjdQI/mL4E1syHcLTipLQxDAASDeYIje+1sU/DPrqhn5Y1aujQYtI/uMaMeJpWY/UZlLQP0LRZ2kF1YrTSCT7MZGwBt1J6Y8ZziVSoSh5RERvsNvYfDEmdqrUzJqxppM+4FpAExHvgaKJDAEETG4jfGmvJkK+C2UMUkHd2P8A9R/BwIGGfgTZcU1GYpPcFhUptzAEkCVPKbqR3wTmXfC2X15qlH5SXvP5FLdL7gYpcBfzKhfUBUWqtYlvzCTr/cH/ALwy8FymW81qmWzDMy03IR6JEcrcxYWIAix3n5YR8vTem6MJGpZBB6GxmNrTgANH4GrZfL02piK2aDlaxSQhA/DpzBuzCYj8wxHxR8tWejTzKijXrUUcV6SgLrcQPMSxIsNhMscfeDcSinSr/eClOmiUalEJqlgxCEgiLggyL2F7YLZ5tL+ZlqNKvmgpRS7XVaZiaVNoB0mZggi1jOB5G8CBmuG1KWZFF+Sori/6giOhtjWfCx8vJKCVsXB1mBAc83sIi5wieOvOOXylbMApX/EVjAUgq0gQDaJtbDzwBl8nQRs9QGbbkkSY2m89QcLN6DHstcOzy1kL0ytRCYDLJEgwY+Bm43G04unzS6EEBpNySI6fQz+/yGZShTogLRpimJ9IsJ2m3ti1lqepwxNyCZkNEGIImQLm5774n+ChPWzNRmAYlj1UEWvI3E2+sRvitxPMIilm5C7aEVouW6ARuCCZECJmMTZzlJDBQQRvIHx+kWwI4xlab6GbU5pcyGfSxG83mBjrAI3jJzUrIsb7RtAuYkxb474WOF5F8zVimAATdjZEEiSx6ASJ6xhi4iv3nNmmCTsoJP8Aq9XQmyh79LHbF7OZqhmQ2SolqbU2OgyAtZVEFWjrvzTffuBaPRJ9ix4q4S2VKRUV7mGWRDJEi/USpnscFvFQTza9dVKrUyisBJPM+mnM9B7f1x7+0HKMtAH1IaxZG686vNoBgBaaz3FuuB/juo4anSY0zooIs04hhMiYAnpvhkAUYx2PuOwTg54qzdEZgvl6tSo3/qMywCbbdTt2GwwFzOed1Cs3KDIXoDjsdghRWx2Ox2AE449Y+47HAZbziE06VTpGg/8Akvy6qVxBlqxU262j9P5x2OxxwVoZUgUyIkuoPcETI7RGPvCqbeSzr0MfVQMdjsKwFTL8VqJXTMCNaEFZEjlEAQekY1TiGQOfyaZvLoozFVUFUPtUVDenduVSy6u5CgHHY7AloZHmnkaOVqJQYh69eXQaIp0isehZMCTI39PSby5lzWolGLMqko4nR0kiFmRpO2rrvOOx2JtasZvwZbkq/lllMFW5WkdJ3HUHr9MW6PDnVHbXoQP5bEbkyRsNxI6kb47HYqSJayU6dKFJqaKmkyNOljvHeym+KVY/gh/z0qpWTeQbifgRjsdjkEGZpIdtt+nvfDHkqGvKJUX1UW0MI3VyWUz1htQ+Yx9x2CFhfgmXIyeezEAhUSiPjVaJI9oFwflirkuFoKIqVLTTZZuYdn/DaB0s4Pt0x9x2ABA/IZ80XDASps6dGXeD8Nwe4GGdalHMU67vmCtN6grEaG8yk86WgiQ0g6d4sDjsdjmGIM43xZM5XopS1eUumnTLmWaSJdiZMm1jO3vGHeplRUFWnUBKOWUkEBjBgE3IJAAjbrbHY7CZOhoNqVhR6cQJMAQzQL2sffa9ugxEcuwDMrlehkzdQSYAGw99498djsRiUZVTOVCpZyrrEAxF57do9vhilxzM1lVWVUWkqkPaTO8ib2tt/wBfMdgoF0xI4NxNaWZpVCSA7ksbyoaUQ23N2+TGcNFNjTqVA+XpU0ap5a6btUYwSWaZURDEddpnf5jsXIgDxbmEq0ErU1K66oQoeYK1MPqgm8GVMdesHEXjrK0wzuajeZyAU9NgI7yRte3fHY7BRwnF8djsdg2A/9k="/>
          <p:cNvSpPr>
            <a:spLocks noChangeAspect="1" noChangeArrowheads="1"/>
          </p:cNvSpPr>
          <p:nvPr/>
        </p:nvSpPr>
        <p:spPr bwMode="auto">
          <a:xfrm>
            <a:off x="155575" y="-1295400"/>
            <a:ext cx="4057650" cy="2705100"/>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3330" name="Picture 18" descr="http://cdni.condenast.co.uk/426x284/o_r/Pink_A%20British%20Entertainment_Pearly%20Kings%20and%20Queens%20Image.jpg"/>
          <p:cNvPicPr>
            <a:picLocks noChangeAspect="1" noChangeArrowheads="1"/>
          </p:cNvPicPr>
          <p:nvPr/>
        </p:nvPicPr>
        <p:blipFill>
          <a:blip r:embed="rId5" cstate="print"/>
          <a:srcRect/>
          <a:stretch>
            <a:fillRect/>
          </a:stretch>
        </p:blipFill>
        <p:spPr bwMode="auto">
          <a:xfrm>
            <a:off x="5364088" y="4365104"/>
            <a:ext cx="2952328" cy="19682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The Kinks - Waterloo Sunset  (audiopoisk.com)">
            <a:hlinkClick r:id="" action="ppaction://media"/>
          </p:cNvPr>
          <p:cNvPicPr>
            <a:picLocks noChangeAspect="1"/>
          </p:cNvPicPr>
          <p:nvPr>
            <a:audioFile r:link="rId1"/>
            <p:extLst>
              <p:ext uri="{DAA4B4D4-6D71-4841-9C94-3DE7FCFB9230}">
                <p14:media xmlns="" xmlns:p14="http://schemas.microsoft.com/office/powerpoint/2010/main" r:embed="rId6"/>
              </p:ext>
            </p:extLst>
          </p:nvPr>
        </p:nvPicPr>
        <p:blipFill>
          <a:blip r:embed="rId7" cstate="print"/>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20000" numSld="3" showWhenStopped="0">
                <p:cTn id="7" repeatCount="indefinite" fill="hold" display="0">
                  <p:stCondLst>
                    <p:cond delay="indefinite"/>
                  </p:stCondLst>
                  <p:endCondLst>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71934" y="428604"/>
            <a:ext cx="4657700" cy="6143668"/>
          </a:xfrm>
        </p:spPr>
        <p:txBody>
          <a:bodyPr>
            <a:normAutofit fontScale="90000"/>
          </a:bodyPr>
          <a:lstStyle/>
          <a:p>
            <a:pPr algn="just"/>
            <a:r>
              <a:rPr lang="en-US" sz="3600" b="1" dirty="0" smtClean="0"/>
              <a:t>Radio</a:t>
            </a:r>
            <a:r>
              <a:rPr lang="en-US" sz="3100" b="1" dirty="0" smtClean="0"/>
              <a:t/>
            </a:r>
            <a:br>
              <a:rPr lang="en-US" sz="3100" b="1" dirty="0" smtClean="0"/>
            </a:br>
            <a:r>
              <a:rPr lang="en-US" sz="3100" b="1" dirty="0" smtClean="0"/>
              <a:t>People in Britain listen to an average 15 hours and 50 minutes of radio each week.</a:t>
            </a:r>
            <a:br>
              <a:rPr lang="en-US" sz="3100" b="1" dirty="0" smtClean="0"/>
            </a:br>
            <a:r>
              <a:rPr lang="en-US" sz="3100" b="1" dirty="0" smtClean="0"/>
              <a:t>The BBC has five national radio networks which together transmit all types of music, news, current affairs, drama, education, sport and a range of feature programmes. There are also 39 BBC local radio stations, and national radio services in Scotland, Wales and Northern Ireland.</a:t>
            </a:r>
            <a:endParaRPr lang="ru-RU" b="1" dirty="0"/>
          </a:p>
        </p:txBody>
      </p:sp>
      <p:pic>
        <p:nvPicPr>
          <p:cNvPr id="3074" name="Picture 2" descr="C:\Users\Samsung\Desktop\неделя 16-22 марта\вторник\unnamed.png"/>
          <p:cNvPicPr>
            <a:picLocks noChangeAspect="1" noChangeArrowheads="1"/>
          </p:cNvPicPr>
          <p:nvPr/>
        </p:nvPicPr>
        <p:blipFill>
          <a:blip r:embed="rId2" cstate="print"/>
          <a:srcRect/>
          <a:stretch>
            <a:fillRect/>
          </a:stretch>
        </p:blipFill>
        <p:spPr bwMode="auto">
          <a:xfrm>
            <a:off x="428596" y="214290"/>
            <a:ext cx="3357586" cy="3964809"/>
          </a:xfrm>
          <a:prstGeom prst="rect">
            <a:avLst/>
          </a:prstGeom>
          <a:noFill/>
        </p:spPr>
      </p:pic>
      <p:pic>
        <p:nvPicPr>
          <p:cNvPr id="3075" name="Picture 3" descr="C:\Users\Samsung\Desktop\неделя 16-22 марта\вторник\unnamed.jpg"/>
          <p:cNvPicPr>
            <a:picLocks noChangeAspect="1" noChangeArrowheads="1"/>
          </p:cNvPicPr>
          <p:nvPr/>
        </p:nvPicPr>
        <p:blipFill>
          <a:blip r:embed="rId3" cstate="print"/>
          <a:srcRect/>
          <a:stretch>
            <a:fillRect/>
          </a:stretch>
        </p:blipFill>
        <p:spPr bwMode="auto">
          <a:xfrm>
            <a:off x="428595" y="4357694"/>
            <a:ext cx="3357587" cy="2214578"/>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1806" y="188640"/>
            <a:ext cx="8229600" cy="1219200"/>
          </a:xfrm>
        </p:spPr>
        <p:txBody>
          <a:bodyPr>
            <a:normAutofit fontScale="90000"/>
          </a:bodyPr>
          <a:lstStyle/>
          <a:p>
            <a:r>
              <a:rPr lang="en-US" dirty="0" smtClean="0"/>
              <a:t>                     </a:t>
            </a:r>
            <a:r>
              <a:rPr lang="en-US" dirty="0"/>
              <a:t>English music</a:t>
            </a:r>
            <a:br>
              <a:rPr lang="en-US" dirty="0"/>
            </a:br>
            <a:r>
              <a:rPr lang="en-US" sz="3100" dirty="0" smtClean="0"/>
              <a:t>English </a:t>
            </a:r>
            <a:r>
              <a:rPr lang="en-US" sz="3100" dirty="0"/>
              <a:t>people think our interest in music starts before we are born. Music is an essential part of </a:t>
            </a:r>
            <a:r>
              <a:rPr lang="en-US" sz="3100" dirty="0" smtClean="0"/>
              <a:t>their day.</a:t>
            </a:r>
            <a:endParaRPr lang="ru-RU" sz="3100" dirty="0"/>
          </a:p>
        </p:txBody>
      </p:sp>
      <p:pic>
        <p:nvPicPr>
          <p:cNvPr id="3" name="Рисунок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558182" y="1844823"/>
            <a:ext cx="2237953" cy="2237953"/>
          </a:xfrm>
          <a:prstGeom prst="rect">
            <a:avLst/>
          </a:prstGeom>
        </p:spPr>
      </p:pic>
      <p:pic>
        <p:nvPicPr>
          <p:cNvPr id="4" name="Рисунок 3"/>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23528" y="1654890"/>
            <a:ext cx="2724894" cy="3633192"/>
          </a:xfrm>
          <a:prstGeom prst="rect">
            <a:avLst/>
          </a:prstGeom>
        </p:spPr>
      </p:pic>
      <p:pic>
        <p:nvPicPr>
          <p:cNvPr id="6" name="Рисунок 5"/>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4067944" y="4653136"/>
            <a:ext cx="1457325" cy="1428750"/>
          </a:xfrm>
          <a:prstGeom prst="rect">
            <a:avLst/>
          </a:prstGeom>
        </p:spPr>
      </p:pic>
      <p:pic>
        <p:nvPicPr>
          <p:cNvPr id="7" name="Рисунок 6"/>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6236962" y="1569918"/>
            <a:ext cx="2538920" cy="3718164"/>
          </a:xfrm>
          <a:prstGeom prst="rect">
            <a:avLst/>
          </a:prstGeom>
        </p:spPr>
      </p:pic>
      <p:pic>
        <p:nvPicPr>
          <p:cNvPr id="8" name="bitlz_-_yesterday_(zaycev.net).mp3">
            <a:hlinkClick r:id="" action="ppaction://media"/>
          </p:cNvPr>
          <p:cNvPicPr>
            <a:picLocks noChangeAspect="1"/>
          </p:cNvPicPr>
          <p:nvPr>
            <a:audioFile r:link="rId1"/>
            <p:extLst>
              <p:ext uri="{DAA4B4D4-6D71-4841-9C94-3DE7FCFB9230}">
                <p14:media xmlns="" xmlns:p14="http://schemas.microsoft.com/office/powerpoint/2010/main" r:embed="rId7"/>
              </p:ext>
            </p:extLst>
          </p:nvPr>
        </p:nvPicPr>
        <p:blipFill>
          <a:blip r:embed="rId8" cstate="print"/>
          <a:stretch>
            <a:fillRect/>
          </a:stretch>
        </p:blipFill>
        <p:spPr>
          <a:xfrm>
            <a:off x="7562800" y="5517232"/>
            <a:ext cx="609600" cy="609600"/>
          </a:xfrm>
          <a:prstGeom prst="rect">
            <a:avLst/>
          </a:prstGeom>
        </p:spPr>
      </p:pic>
    </p:spTree>
    <p:extLst>
      <p:ext uri="{BB962C8B-B14F-4D97-AF65-F5344CB8AC3E}">
        <p14:creationId xmlns="" xmlns:p14="http://schemas.microsoft.com/office/powerpoint/2010/main" val="405327550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27477" fill="hold"/>
                                        <p:tgtEl>
                                          <p:spTgt spid="8"/>
                                        </p:tgtEl>
                                      </p:cBhvr>
                                    </p:cmd>
                                  </p:childTnLst>
                                </p:cTn>
                              </p:par>
                            </p:childTnLst>
                          </p:cTn>
                        </p:par>
                      </p:childTnLst>
                    </p:cTn>
                  </p:par>
                </p:childTnLst>
              </p:cTn>
              <p:nextCondLst>
                <p:cond evt="onClick" delay="0">
                  <p:tgtEl>
                    <p:spTgt spid="8"/>
                  </p:tgtEl>
                </p:cond>
              </p:nextCondLst>
            </p:seq>
            <p:audio>
              <p:cMediaNode vol="80000">
                <p:cTn id="7" fill="hold" display="0">
                  <p:stCondLst>
                    <p:cond delay="indefinite"/>
                  </p:stCondLst>
                  <p:endCondLst>
                    <p:cond evt="onStopAudio" delay="0">
                      <p:tgtEl>
                        <p:sldTgt/>
                      </p:tgtEl>
                    </p:cond>
                    <p:cond evt="onNext" delay="0">
                      <p:tgtEl>
                        <p:sldTgt/>
                      </p:tgtEl>
                    </p:cond>
                  </p:endCondLst>
                </p:cTn>
                <p:tgtEl>
                  <p:spTgt spid="8"/>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60648"/>
            <a:ext cx="8229600" cy="1219200"/>
          </a:xfrm>
        </p:spPr>
        <p:txBody>
          <a:bodyPr>
            <a:normAutofit fontScale="90000"/>
          </a:bodyPr>
          <a:lstStyle/>
          <a:p>
            <a:pPr algn="ctr"/>
            <a:r>
              <a:rPr lang="en-US" sz="4400" dirty="0" smtClean="0">
                <a:solidFill>
                  <a:srgbClr val="FF0000"/>
                </a:solidFill>
              </a:rPr>
              <a:t>Football</a:t>
            </a:r>
            <a:r>
              <a:rPr lang="en-US" dirty="0" smtClean="0"/>
              <a:t> </a:t>
            </a:r>
            <a:r>
              <a:rPr lang="en-US" dirty="0"/>
              <a:t>is a national sport in the United Kingdom</a:t>
            </a:r>
            <a:endParaRPr lang="ru-RU" dirty="0"/>
          </a:p>
        </p:txBody>
      </p:sp>
      <p:pic>
        <p:nvPicPr>
          <p:cNvPr id="3" name="Рисунок 2"/>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162300" y="1547955"/>
            <a:ext cx="2819400" cy="1428750"/>
          </a:xfrm>
          <a:prstGeom prst="rect">
            <a:avLst/>
          </a:prstGeom>
        </p:spPr>
      </p:pic>
      <p:pic>
        <p:nvPicPr>
          <p:cNvPr id="4" name="Рисунок 3"/>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798438" y="4370808"/>
            <a:ext cx="2284990" cy="1794495"/>
          </a:xfrm>
          <a:prstGeom prst="rect">
            <a:avLst/>
          </a:prstGeom>
        </p:spPr>
      </p:pic>
      <p:pic>
        <p:nvPicPr>
          <p:cNvPr id="5" name="Рисунок 4"/>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138814" y="2976705"/>
            <a:ext cx="1219200" cy="1428750"/>
          </a:xfrm>
          <a:prstGeom prst="rect">
            <a:avLst/>
          </a:prstGeom>
        </p:spPr>
      </p:pic>
      <p:pic>
        <p:nvPicPr>
          <p:cNvPr id="6" name="Рисунок 5"/>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4323068" y="2976705"/>
            <a:ext cx="1658632" cy="1428750"/>
          </a:xfrm>
          <a:prstGeom prst="rect">
            <a:avLst/>
          </a:prstGeom>
        </p:spPr>
      </p:pic>
      <p:pic>
        <p:nvPicPr>
          <p:cNvPr id="7" name="Рисунок 6"/>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539552" y="836712"/>
            <a:ext cx="1905000" cy="14287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Рисунок 7"/>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a:xfrm>
            <a:off x="395536" y="2636912"/>
            <a:ext cx="2331715" cy="16343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Рисунок 8"/>
          <p:cNvPicPr>
            <a:picLocks noChangeAspect="1"/>
          </p:cNvPicPr>
          <p:nvPr/>
        </p:nvPicPr>
        <p:blipFill>
          <a:blip r:embed="rId9" cstate="print">
            <a:extLst>
              <a:ext uri="{28A0092B-C50C-407E-A947-70E740481C1C}">
                <a14:useLocalDpi xmlns="" xmlns:a14="http://schemas.microsoft.com/office/drawing/2010/main" val="0"/>
              </a:ext>
            </a:extLst>
          </a:blip>
          <a:stretch>
            <a:fillRect/>
          </a:stretch>
        </p:blipFill>
        <p:spPr>
          <a:xfrm>
            <a:off x="6121698" y="2852936"/>
            <a:ext cx="2479920" cy="2796902"/>
          </a:xfrm>
          <a:prstGeom prst="rect">
            <a:avLst/>
          </a:prstGeom>
        </p:spPr>
      </p:pic>
      <p:pic>
        <p:nvPicPr>
          <p:cNvPr id="10" name="Рисунок 9"/>
          <p:cNvPicPr>
            <a:picLocks noChangeAspect="1"/>
          </p:cNvPicPr>
          <p:nvPr/>
        </p:nvPicPr>
        <p:blipFill>
          <a:blip r:embed="rId10" cstate="print">
            <a:extLst>
              <a:ext uri="{28A0092B-C50C-407E-A947-70E740481C1C}">
                <a14:useLocalDpi xmlns="" xmlns:a14="http://schemas.microsoft.com/office/drawing/2010/main" val="0"/>
              </a:ext>
            </a:extLst>
          </a:blip>
          <a:stretch>
            <a:fillRect/>
          </a:stretch>
        </p:blipFill>
        <p:spPr>
          <a:xfrm>
            <a:off x="7187155" y="980728"/>
            <a:ext cx="1562100" cy="1428750"/>
          </a:xfrm>
          <a:prstGeom prst="rect">
            <a:avLst/>
          </a:prstGeom>
          <a:ln>
            <a:noFill/>
          </a:ln>
          <a:effectLst>
            <a:softEdge rad="112500"/>
          </a:effectLst>
        </p:spPr>
      </p:pic>
      <p:sp>
        <p:nvSpPr>
          <p:cNvPr id="11" name="TextBox 10"/>
          <p:cNvSpPr txBox="1"/>
          <p:nvPr/>
        </p:nvSpPr>
        <p:spPr>
          <a:xfrm>
            <a:off x="3491880" y="4725144"/>
            <a:ext cx="2160240"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sz="2400" dirty="0" smtClean="0">
                <a:solidFill>
                  <a:srgbClr val="002060"/>
                </a:solidFill>
              </a:rPr>
              <a:t>Football is hot emotional game!</a:t>
            </a:r>
            <a:endParaRPr lang="ru-RU" sz="2400" dirty="0">
              <a:solidFill>
                <a:srgbClr val="002060"/>
              </a:solidFill>
            </a:endParaRPr>
          </a:p>
        </p:txBody>
      </p:sp>
      <p:pic>
        <p:nvPicPr>
          <p:cNvPr id="12" name="Gimn-bolelcshikov-Liverpulya-You-ll-never-walk-alone_(get-tune.net).mp3">
            <a:hlinkClick r:id="" action="ppaction://media"/>
          </p:cNvPr>
          <p:cNvPicPr>
            <a:picLocks noChangeAspect="1"/>
          </p:cNvPicPr>
          <p:nvPr>
            <a:audioFile r:link="rId1"/>
            <p:extLst>
              <p:ext uri="{DAA4B4D4-6D71-4841-9C94-3DE7FCFB9230}">
                <p14:media xmlns="" xmlns:p14="http://schemas.microsoft.com/office/powerpoint/2010/main" r:embed="rId11"/>
              </p:ext>
            </p:extLst>
          </p:nvPr>
        </p:nvPicPr>
        <p:blipFill>
          <a:blip r:embed="rId12" cstate="print"/>
          <a:stretch>
            <a:fillRect/>
          </a:stretch>
        </p:blipFill>
        <p:spPr>
          <a:xfrm>
            <a:off x="6752058" y="5733256"/>
            <a:ext cx="609600" cy="609600"/>
          </a:xfrm>
          <a:prstGeom prst="rect">
            <a:avLst/>
          </a:prstGeom>
        </p:spPr>
      </p:pic>
    </p:spTree>
    <p:extLst>
      <p:ext uri="{BB962C8B-B14F-4D97-AF65-F5344CB8AC3E}">
        <p14:creationId xmlns="" xmlns:p14="http://schemas.microsoft.com/office/powerpoint/2010/main" val="30433513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61462" fill="hold"/>
                                        <p:tgtEl>
                                          <p:spTgt spid="12"/>
                                        </p:tgtEl>
                                      </p:cBhvr>
                                    </p:cmd>
                                  </p:childTnLst>
                                </p:cTn>
                              </p:par>
                            </p:childTnLst>
                          </p:cTn>
                        </p:par>
                      </p:childTnLst>
                    </p:cTn>
                  </p:par>
                </p:childTnLst>
              </p:cTn>
              <p:nextCondLst>
                <p:cond evt="onClick" delay="0">
                  <p:tgtEl>
                    <p:spTgt spid="12"/>
                  </p:tgtEl>
                </p:cond>
              </p:nextCondLst>
            </p:seq>
            <p:audio>
              <p:cMediaNode vol="80000">
                <p:cTn id="7" fill="hold" display="0">
                  <p:stCondLst>
                    <p:cond delay="indefinite"/>
                  </p:stCondLst>
                  <p:endCondLst>
                    <p:cond evt="onStopAudio" delay="0">
                      <p:tgtEl>
                        <p:sldTgt/>
                      </p:tgtEl>
                    </p:cond>
                  </p:endCondLst>
                </p:cTn>
                <p:tgtEl>
                  <p:spTgt spid="1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pPr algn="ctr"/>
            <a:r>
              <a:rPr lang="en-US" dirty="0" smtClean="0"/>
              <a:t>Meals and meal times.</a:t>
            </a:r>
            <a:endParaRPr lang="ru-RU" dirty="0"/>
          </a:p>
        </p:txBody>
      </p:sp>
      <p:sp>
        <p:nvSpPr>
          <p:cNvPr id="4" name="TextBox 3"/>
          <p:cNvSpPr txBox="1"/>
          <p:nvPr/>
        </p:nvSpPr>
        <p:spPr>
          <a:xfrm>
            <a:off x="3000364" y="1285860"/>
            <a:ext cx="5857916" cy="5909310"/>
          </a:xfrm>
          <a:prstGeom prst="rect">
            <a:avLst/>
          </a:prstGeom>
          <a:noFill/>
        </p:spPr>
        <p:txBody>
          <a:bodyPr wrap="square" rtlCol="0">
            <a:spAutoFit/>
          </a:bodyPr>
          <a:lstStyle/>
          <a:p>
            <a:r>
              <a:rPr lang="en-US" sz="2000" dirty="0" smtClean="0"/>
              <a:t>Most English </a:t>
            </a:r>
            <a:r>
              <a:rPr lang="en-US" sz="2000" b="1" dirty="0" smtClean="0"/>
              <a:t>have three main meals  a day:</a:t>
            </a:r>
            <a:br>
              <a:rPr lang="en-US" sz="2000" b="1" dirty="0" smtClean="0"/>
            </a:br>
            <a:r>
              <a:rPr lang="en-US" sz="2000" b="1" dirty="0" smtClean="0"/>
              <a:t>Breakfast</a:t>
            </a:r>
            <a:r>
              <a:rPr lang="en-US" sz="2000" dirty="0" smtClean="0"/>
              <a:t> - between 7:00 and 9:00,</a:t>
            </a:r>
            <a:br>
              <a:rPr lang="en-US" sz="2000" dirty="0" smtClean="0"/>
            </a:br>
            <a:r>
              <a:rPr lang="en-US" sz="2000" b="1" dirty="0" smtClean="0"/>
              <a:t>Lunch</a:t>
            </a:r>
            <a:r>
              <a:rPr lang="en-US" sz="2000" dirty="0" smtClean="0"/>
              <a:t> - between 12:00 and 1:30 p.m.</a:t>
            </a:r>
            <a:br>
              <a:rPr lang="en-US" sz="2000" dirty="0" smtClean="0"/>
            </a:br>
            <a:r>
              <a:rPr lang="en-US" sz="2000" b="1" dirty="0" smtClean="0"/>
              <a:t>Dinner</a:t>
            </a:r>
            <a:r>
              <a:rPr lang="en-US" sz="2000" dirty="0" smtClean="0"/>
              <a:t> (sometimes called Supper) - The main meal. Eaten anytime between 6:30 and 8:00 p.m. (Evening meal)</a:t>
            </a:r>
            <a:br>
              <a:rPr lang="en-US" sz="2000" dirty="0" smtClean="0"/>
            </a:br>
            <a:r>
              <a:rPr lang="en-US" sz="2000" b="1" dirty="0" smtClean="0"/>
              <a:t>Traditionally, and for some people still, the meals are called:</a:t>
            </a:r>
            <a:br>
              <a:rPr lang="en-US" sz="2000" b="1" dirty="0" smtClean="0"/>
            </a:br>
            <a:r>
              <a:rPr lang="en-US" sz="2000" b="1" dirty="0" smtClean="0"/>
              <a:t>Breakfast</a:t>
            </a:r>
            <a:r>
              <a:rPr lang="en-US" sz="2000" dirty="0" smtClean="0"/>
              <a:t> - between 7:00 and 9:00,</a:t>
            </a:r>
            <a:br>
              <a:rPr lang="en-US" sz="2000" dirty="0" smtClean="0"/>
            </a:br>
            <a:r>
              <a:rPr lang="en-US" sz="2000" b="1" dirty="0" smtClean="0"/>
              <a:t>Dinner</a:t>
            </a:r>
            <a:r>
              <a:rPr lang="en-US" sz="2000" dirty="0" smtClean="0"/>
              <a:t> (The main meal) - between 12:00 and 1:30 p.m.</a:t>
            </a:r>
            <a:br>
              <a:rPr lang="en-US" sz="2000" dirty="0" smtClean="0"/>
            </a:br>
            <a:r>
              <a:rPr lang="en-US" sz="2000" b="1" dirty="0" smtClean="0"/>
              <a:t>Tea</a:t>
            </a:r>
            <a:r>
              <a:rPr lang="en-US" sz="2000" dirty="0" smtClean="0"/>
              <a:t> - anywhere from 5:30 at night to 6:30 p.m.</a:t>
            </a:r>
            <a:br>
              <a:rPr lang="en-US" sz="2000" dirty="0" smtClean="0"/>
            </a:br>
            <a:r>
              <a:rPr lang="en-US" sz="2000" dirty="0" smtClean="0"/>
              <a:t>On Sundays the main meal of the day is often eaten at midday instead of in the evening. This meal usually is a Roast Dinner consisting of a roast meat, Yorkshire pudding and two kinds of vegetables.</a:t>
            </a:r>
          </a:p>
          <a:p>
            <a:pPr algn="just"/>
            <a:endParaRPr lang="en-US" sz="2000" dirty="0" smtClean="0"/>
          </a:p>
          <a:p>
            <a:pPr algn="just"/>
            <a:endParaRPr lang="en-US" sz="2000" dirty="0" smtClean="0"/>
          </a:p>
          <a:p>
            <a:pPr algn="just"/>
            <a:endParaRPr lang="ru-RU" dirty="0"/>
          </a:p>
        </p:txBody>
      </p:sp>
      <p:pic>
        <p:nvPicPr>
          <p:cNvPr id="4098" name="Picture 2" descr="C:\Users\Samsung\Desktop\неделя 16-22 марта\вторник\images.jpg"/>
          <p:cNvPicPr>
            <a:picLocks noChangeAspect="1" noChangeArrowheads="1"/>
          </p:cNvPicPr>
          <p:nvPr/>
        </p:nvPicPr>
        <p:blipFill>
          <a:blip r:embed="rId2" cstate="print"/>
          <a:srcRect/>
          <a:stretch>
            <a:fillRect/>
          </a:stretch>
        </p:blipFill>
        <p:spPr bwMode="auto">
          <a:xfrm>
            <a:off x="285720" y="1571612"/>
            <a:ext cx="2643206" cy="1847850"/>
          </a:xfrm>
          <a:prstGeom prst="rect">
            <a:avLst/>
          </a:prstGeom>
          <a:noFill/>
        </p:spPr>
      </p:pic>
      <p:pic>
        <p:nvPicPr>
          <p:cNvPr id="4099" name="Picture 3" descr="C:\Users\Samsung\Desktop\неделя 16-22 марта\вторник\images (2).jpg"/>
          <p:cNvPicPr>
            <a:picLocks noChangeAspect="1" noChangeArrowheads="1"/>
          </p:cNvPicPr>
          <p:nvPr/>
        </p:nvPicPr>
        <p:blipFill>
          <a:blip r:embed="rId3" cstate="print"/>
          <a:srcRect/>
          <a:stretch>
            <a:fillRect/>
          </a:stretch>
        </p:blipFill>
        <p:spPr bwMode="auto">
          <a:xfrm>
            <a:off x="285720" y="4286256"/>
            <a:ext cx="2705100" cy="1685925"/>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47664" y="152400"/>
            <a:ext cx="7139136" cy="1219200"/>
          </a:xfrm>
        </p:spPr>
        <p:txBody>
          <a:bodyPr>
            <a:normAutofit fontScale="90000"/>
          </a:bodyPr>
          <a:lstStyle/>
          <a:p>
            <a:pPr algn="ctr"/>
            <a:r>
              <a:rPr lang="en-US" b="1" dirty="0" smtClean="0"/>
              <a:t>Traditional English Breakfast</a:t>
            </a:r>
            <a:endParaRPr lang="ru-RU" b="1" dirty="0"/>
          </a:p>
        </p:txBody>
      </p:sp>
      <p:pic>
        <p:nvPicPr>
          <p:cNvPr id="3" name="Рисунок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684962" y="1404514"/>
            <a:ext cx="2951137" cy="20589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Рисунок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11560" y="3645024"/>
            <a:ext cx="2840266" cy="18851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Рисунок 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203848" y="2194207"/>
            <a:ext cx="2787530" cy="22974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851920" y="4691647"/>
            <a:ext cx="1162050" cy="14287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6084168" y="4491622"/>
            <a:ext cx="2438400" cy="1828800"/>
          </a:xfrm>
          <a:prstGeom prst="rect">
            <a:avLst/>
          </a:prstGeom>
        </p:spPr>
      </p:pic>
      <p:pic>
        <p:nvPicPr>
          <p:cNvPr id="8" name="Рисунок 7"/>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485243" y="1965917"/>
            <a:ext cx="2295525" cy="1428750"/>
          </a:xfrm>
          <a:prstGeom prst="rect">
            <a:avLst/>
          </a:prstGeom>
        </p:spPr>
      </p:pic>
      <p:pic>
        <p:nvPicPr>
          <p:cNvPr id="9" name="Рисунок 8"/>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a:xfrm>
            <a:off x="755576" y="390614"/>
            <a:ext cx="952500" cy="1428750"/>
          </a:xfrm>
          <a:prstGeom prst="rect">
            <a:avLst/>
          </a:prstGeom>
        </p:spPr>
      </p:pic>
      <p:sp>
        <p:nvSpPr>
          <p:cNvPr id="10" name="TextBox 9"/>
          <p:cNvSpPr txBox="1"/>
          <p:nvPr/>
        </p:nvSpPr>
        <p:spPr>
          <a:xfrm>
            <a:off x="6161113" y="3750502"/>
            <a:ext cx="1939279" cy="584775"/>
          </a:xfrm>
          <a:prstGeom prst="rect">
            <a:avLst/>
          </a:prstGeom>
          <a:noFill/>
        </p:spPr>
        <p:txBody>
          <a:bodyPr wrap="square" rtlCol="0">
            <a:spAutoFit/>
          </a:bodyPr>
          <a:lstStyle/>
          <a:p>
            <a:r>
              <a:rPr lang="en-US" sz="3200" dirty="0" smtClean="0"/>
              <a:t>Yummy…</a:t>
            </a:r>
            <a:endParaRPr lang="ru-RU" sz="32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700808"/>
            <a:ext cx="8229600" cy="1219200"/>
          </a:xfrm>
        </p:spPr>
        <p:txBody>
          <a:bodyPr>
            <a:noAutofit/>
          </a:bodyPr>
          <a:lstStyle/>
          <a:p>
            <a:pPr algn="ctr"/>
            <a:r>
              <a:rPr lang="en-US" sz="3200" b="1" dirty="0" smtClean="0"/>
              <a:t>In Europe people eat good food. In England people think that good manners at the table are more important than the food you get to eat. The English eat bad food but they say it tastes good. </a:t>
            </a:r>
            <a:endParaRPr lang="ru-RU" sz="3200" b="1" dirty="0"/>
          </a:p>
        </p:txBody>
      </p:sp>
      <p:pic>
        <p:nvPicPr>
          <p:cNvPr id="3074" name="Picture 2" descr="http://dalniestrany.ru/images/stories/Countries/Evropa/Velikobritaniya/Fish-and-chips%20%28%D1%80%D1%8B%D0%B1%D0%B0%20%D1%81%20%D0%BA%D0%B0%D1%80%D1%82%D0%BE%D1%84%D0%B5%D0%BB%D0%B5%D0%BC%29%20-%20%D1%82%D1%80%D0%B0%D0%B4%D0%B8%D1%86%D0%B8%D0%BE%D0%BD%D0%BD%D0%BE%D0%B5%20%D0%B1%D1%80%D0%B8%D1%82%D0%B0%D0%BD%D1%81%D0%BA%D0%BE%D0%B5%20%D0%B1%D0%BB%D1%8E%D0%B4%D0%BE.jpg"/>
          <p:cNvPicPr>
            <a:picLocks noChangeAspect="1" noChangeArrowheads="1"/>
          </p:cNvPicPr>
          <p:nvPr/>
        </p:nvPicPr>
        <p:blipFill>
          <a:blip r:embed="rId2" cstate="print"/>
          <a:srcRect/>
          <a:stretch>
            <a:fillRect/>
          </a:stretch>
        </p:blipFill>
        <p:spPr bwMode="auto">
          <a:xfrm>
            <a:off x="539552" y="3068960"/>
            <a:ext cx="3810000" cy="26860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6" name="Picture 4" descr="http://www.prikol.ru/wp-content/gallery/february-2015/za-stolom-002.jpg"/>
          <p:cNvPicPr>
            <a:picLocks noChangeAspect="1" noChangeArrowheads="1"/>
          </p:cNvPicPr>
          <p:nvPr/>
        </p:nvPicPr>
        <p:blipFill>
          <a:blip r:embed="rId3" cstate="print"/>
          <a:srcRect t="4572" b="11460"/>
          <a:stretch>
            <a:fillRect/>
          </a:stretch>
        </p:blipFill>
        <p:spPr bwMode="auto">
          <a:xfrm>
            <a:off x="4644008" y="2996952"/>
            <a:ext cx="3978821" cy="29523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1371600"/>
          </a:xfrm>
        </p:spPr>
        <p:txBody>
          <a:bodyPr>
            <a:normAutofit fontScale="90000"/>
          </a:bodyPr>
          <a:lstStyle/>
          <a:p>
            <a:pPr algn="ctr"/>
            <a:r>
              <a:rPr lang="en-US" sz="3000" dirty="0"/>
              <a:t>The staple foods of Britain are </a:t>
            </a:r>
            <a:r>
              <a:rPr lang="ru-RU" sz="3000" dirty="0" smtClean="0"/>
              <a:t/>
            </a:r>
            <a:br>
              <a:rPr lang="ru-RU" sz="3000" dirty="0" smtClean="0"/>
            </a:br>
            <a:r>
              <a:rPr lang="en-US" sz="3000" dirty="0" smtClean="0"/>
              <a:t>meat</a:t>
            </a:r>
            <a:r>
              <a:rPr lang="en-US" sz="3000" dirty="0"/>
              <a:t>, fish, potatoes, </a:t>
            </a:r>
            <a:r>
              <a:rPr lang="en-US" sz="3000" dirty="0" smtClean="0"/>
              <a:t>flour</a:t>
            </a:r>
            <a:r>
              <a:rPr lang="en-US" sz="3000" dirty="0"/>
              <a:t>, butter and eggs</a:t>
            </a:r>
            <a:r>
              <a:rPr lang="en-US" sz="3000" dirty="0" smtClean="0"/>
              <a:t>.</a:t>
            </a:r>
            <a:r>
              <a:rPr lang="ru-RU" sz="3000" dirty="0" smtClean="0"/>
              <a:t/>
            </a:r>
            <a:br>
              <a:rPr lang="ru-RU" sz="3000" dirty="0" smtClean="0"/>
            </a:br>
            <a:r>
              <a:rPr lang="en-US" sz="3000" dirty="0" smtClean="0"/>
              <a:t> </a:t>
            </a:r>
            <a:r>
              <a:rPr lang="en-US" sz="3000" dirty="0"/>
              <a:t>Many of their dishes are based on these foods</a:t>
            </a:r>
            <a:endParaRPr lang="ru-RU" sz="3000" dirty="0"/>
          </a:p>
        </p:txBody>
      </p:sp>
      <p:sp>
        <p:nvSpPr>
          <p:cNvPr id="4" name="Объект 3"/>
          <p:cNvSpPr>
            <a:spLocks noGrp="1"/>
          </p:cNvSpPr>
          <p:nvPr>
            <p:ph sz="half" idx="2"/>
          </p:nvPr>
        </p:nvSpPr>
        <p:spPr>
          <a:xfrm>
            <a:off x="4644257" y="1524000"/>
            <a:ext cx="4063879" cy="4572000"/>
          </a:xfrm>
        </p:spPr>
        <p:txBody>
          <a:bodyPr>
            <a:normAutofit fontScale="85000" lnSpcReduction="10000"/>
          </a:bodyPr>
          <a:lstStyle/>
          <a:p>
            <a:r>
              <a:rPr lang="en-US" dirty="0"/>
              <a:t>British food has traditionally been based on beef, lamb, pork, chicken and fish and generally served with potatoes and one other vegetable. The most common and typical foods eaten in Britain include the sandwich, fish and chips, pies like the </a:t>
            </a:r>
            <a:r>
              <a:rPr lang="en-US" dirty="0" err="1"/>
              <a:t>cornish</a:t>
            </a:r>
            <a:r>
              <a:rPr lang="en-US" dirty="0"/>
              <a:t> pasty, trifle and roasts dinners. Some of our main dishes have strange names like Bubble &amp; Squeak and Toad-in-the-Hole. </a:t>
            </a:r>
            <a:endParaRPr lang="ru-RU" dirty="0"/>
          </a:p>
          <a:p>
            <a:endParaRPr lang="ru-RU" dirty="0"/>
          </a:p>
        </p:txBody>
      </p:sp>
      <p:pic>
        <p:nvPicPr>
          <p:cNvPr id="1026" name="Picture 2"/>
          <p:cNvPicPr>
            <a:picLocks noGrp="1" noChangeAspect="1" noChangeArrowheads="1"/>
          </p:cNvPicPr>
          <p:nvPr>
            <p:ph sz="half"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467544" y="1484784"/>
            <a:ext cx="4059238" cy="22399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67545" y="3789040"/>
            <a:ext cx="4032448" cy="22558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5398069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059832" y="692696"/>
            <a:ext cx="5184576" cy="707886"/>
          </a:xfrm>
          <a:prstGeom prst="rect">
            <a:avLst/>
          </a:prstGeom>
        </p:spPr>
        <p:txBody>
          <a:bodyPr wrap="square">
            <a:spAutoFit/>
          </a:bodyPr>
          <a:lstStyle/>
          <a:p>
            <a:pPr algn="ctr"/>
            <a:r>
              <a:rPr lang="en-US" sz="2000" b="1" dirty="0">
                <a:solidFill>
                  <a:srgbClr val="C00000"/>
                </a:solidFill>
              </a:rPr>
              <a:t> </a:t>
            </a:r>
            <a:r>
              <a:rPr lang="en-US" sz="2000" b="1" dirty="0" smtClean="0"/>
              <a:t>SANDWICHES  </a:t>
            </a:r>
            <a:r>
              <a:rPr lang="en-US" sz="2000" b="1" dirty="0"/>
              <a:t>are also known as a '</a:t>
            </a:r>
            <a:r>
              <a:rPr lang="en-US" sz="2000" b="1" dirty="0" err="1"/>
              <a:t>butty</a:t>
            </a:r>
            <a:r>
              <a:rPr lang="en-US" sz="2000" b="1" dirty="0"/>
              <a:t>' or 'sarnie' in some parts of the UK.</a:t>
            </a:r>
            <a:endParaRPr lang="ru-RU" sz="2000" b="1" dirty="0"/>
          </a:p>
        </p:txBody>
      </p:sp>
      <p:sp>
        <p:nvSpPr>
          <p:cNvPr id="3" name="Прямоугольник 2"/>
          <p:cNvSpPr/>
          <p:nvPr/>
        </p:nvSpPr>
        <p:spPr>
          <a:xfrm>
            <a:off x="732523" y="2348880"/>
            <a:ext cx="4703573" cy="923330"/>
          </a:xfrm>
          <a:prstGeom prst="rect">
            <a:avLst/>
          </a:prstGeom>
          <a:ln w="28575" cap="rnd">
            <a:noFill/>
            <a:prstDash val="sysDot"/>
            <a:bevel/>
          </a:ln>
        </p:spPr>
        <p:txBody>
          <a:bodyPr wrap="square">
            <a:spAutoFit/>
          </a:bodyPr>
          <a:lstStyle/>
          <a:p>
            <a:pPr algn="ctr"/>
            <a:r>
              <a:rPr lang="en-US" dirty="0"/>
              <a:t>One of the </a:t>
            </a:r>
            <a:r>
              <a:rPr lang="en-US" dirty="0" err="1"/>
              <a:t>favourite</a:t>
            </a:r>
            <a:r>
              <a:rPr lang="en-US" dirty="0"/>
              <a:t> </a:t>
            </a:r>
            <a:r>
              <a:rPr lang="en-US" dirty="0" smtClean="0"/>
              <a:t>sandwiches - </a:t>
            </a:r>
            <a:r>
              <a:rPr lang="en-US" dirty="0"/>
              <a:t>prawn and mayonnaise. They also love tuna and mayonnaise and ham and pickle sandwiches.</a:t>
            </a:r>
            <a:endParaRPr lang="ru-RU" dirty="0"/>
          </a:p>
        </p:txBody>
      </p:sp>
      <p:pic>
        <p:nvPicPr>
          <p:cNvPr id="6" name="Рисунок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5580112" y="1628800"/>
            <a:ext cx="2847975" cy="1609725"/>
          </a:xfrm>
          <a:prstGeom prst="rect">
            <a:avLst/>
          </a:prstGeom>
        </p:spPr>
      </p:pic>
      <p:pic>
        <p:nvPicPr>
          <p:cNvPr id="7" name="Рисунок 6"/>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876539" y="589142"/>
            <a:ext cx="1698791" cy="1499769"/>
          </a:xfrm>
          <a:prstGeom prst="rect">
            <a:avLst/>
          </a:prstGeom>
        </p:spPr>
      </p:pic>
      <p:pic>
        <p:nvPicPr>
          <p:cNvPr id="8" name="Рисунок 7"/>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2861283" y="3527699"/>
            <a:ext cx="1761558" cy="1512168"/>
          </a:xfrm>
          <a:prstGeom prst="rect">
            <a:avLst/>
          </a:prstGeom>
        </p:spPr>
      </p:pic>
      <p:pic>
        <p:nvPicPr>
          <p:cNvPr id="9" name="Рисунок 8"/>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6948263" y="3527699"/>
            <a:ext cx="1721097" cy="1721097"/>
          </a:xfrm>
          <a:prstGeom prst="rect">
            <a:avLst/>
          </a:prstGeom>
        </p:spPr>
      </p:pic>
      <p:pic>
        <p:nvPicPr>
          <p:cNvPr id="10" name="Рисунок 9"/>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4921456" y="4365104"/>
            <a:ext cx="1728192" cy="2014789"/>
          </a:xfrm>
          <a:prstGeom prst="rect">
            <a:avLst/>
          </a:prstGeom>
        </p:spPr>
      </p:pic>
      <p:pic>
        <p:nvPicPr>
          <p:cNvPr id="12" name="Рисунок 11"/>
          <p:cNvPicPr>
            <a:picLocks noChangeAspect="1"/>
          </p:cNvPicPr>
          <p:nvPr/>
        </p:nvPicPr>
        <p:blipFill>
          <a:blip r:embed="rId8" cstate="print">
            <a:extLst>
              <a:ext uri="{28A0092B-C50C-407E-A947-70E740481C1C}">
                <a14:useLocalDpi xmlns="" xmlns:a14="http://schemas.microsoft.com/office/drawing/2010/main" val="0"/>
              </a:ext>
            </a:extLst>
          </a:blip>
          <a:stretch>
            <a:fillRect/>
          </a:stretch>
        </p:blipFill>
        <p:spPr>
          <a:xfrm>
            <a:off x="611560" y="3769646"/>
            <a:ext cx="1743075" cy="2619375"/>
          </a:xfrm>
          <a:prstGeom prst="rect">
            <a:avLst/>
          </a:prstGeom>
        </p:spPr>
      </p:pic>
    </p:spTree>
    <p:extLst>
      <p:ext uri="{BB962C8B-B14F-4D97-AF65-F5344CB8AC3E}">
        <p14:creationId xmlns="" xmlns:p14="http://schemas.microsoft.com/office/powerpoint/2010/main" val="40981996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7158" y="214290"/>
            <a:ext cx="5429288" cy="6955750"/>
          </a:xfrm>
          <a:prstGeom prst="rect">
            <a:avLst/>
          </a:prstGeom>
          <a:noFill/>
        </p:spPr>
        <p:txBody>
          <a:bodyPr wrap="square" rtlCol="0">
            <a:spAutoFit/>
          </a:bodyPr>
          <a:lstStyle/>
          <a:p>
            <a:pPr algn="ctr"/>
            <a:r>
              <a:rPr lang="en-US" sz="3200" dirty="0" smtClean="0"/>
              <a:t>Cheese</a:t>
            </a:r>
          </a:p>
          <a:p>
            <a:pPr algn="just"/>
            <a:r>
              <a:rPr lang="en-US" sz="2400" dirty="0" smtClean="0"/>
              <a:t>Cheese is enjoyed by over 98% of British households. English people have a great love for cheese and over 400 varieties of cheese are produced in England. They all have </a:t>
            </a:r>
            <a:r>
              <a:rPr lang="en-US" sz="2400" dirty="0" err="1" smtClean="0"/>
              <a:t>have</a:t>
            </a:r>
            <a:r>
              <a:rPr lang="en-US" sz="2400" dirty="0" smtClean="0"/>
              <a:t> unique </a:t>
            </a:r>
            <a:r>
              <a:rPr lang="en-US" sz="2400" dirty="0" err="1" smtClean="0"/>
              <a:t>flavours</a:t>
            </a:r>
            <a:r>
              <a:rPr lang="en-US" sz="2400" dirty="0" smtClean="0"/>
              <a:t> and textures. The most common are the harder varieties such as </a:t>
            </a:r>
            <a:r>
              <a:rPr lang="en-US" sz="2400" b="1" dirty="0" smtClean="0"/>
              <a:t>Cheddar</a:t>
            </a:r>
            <a:r>
              <a:rPr lang="en-US" sz="2400" dirty="0" smtClean="0"/>
              <a:t>, </a:t>
            </a:r>
            <a:r>
              <a:rPr lang="en-US" sz="2400" b="1" dirty="0" smtClean="0"/>
              <a:t>Stilton</a:t>
            </a:r>
            <a:r>
              <a:rPr lang="en-US" sz="2400" dirty="0" smtClean="0"/>
              <a:t>, </a:t>
            </a:r>
            <a:r>
              <a:rPr lang="en-US" sz="2400" b="1" dirty="0" smtClean="0"/>
              <a:t>Red Leicester</a:t>
            </a:r>
            <a:r>
              <a:rPr lang="en-US" sz="2400" dirty="0" smtClean="0"/>
              <a:t>, </a:t>
            </a:r>
            <a:r>
              <a:rPr lang="en-US" sz="2400" b="1" dirty="0" err="1" smtClean="0"/>
              <a:t>Cheshire</a:t>
            </a:r>
            <a:r>
              <a:rPr lang="en-US" sz="2400" dirty="0" err="1" smtClean="0"/>
              <a:t>and</a:t>
            </a:r>
            <a:r>
              <a:rPr lang="en-US" sz="2400" dirty="0" smtClean="0"/>
              <a:t> </a:t>
            </a:r>
            <a:r>
              <a:rPr lang="en-US" sz="2400" b="1" dirty="0" smtClean="0"/>
              <a:t>Double Gloucester</a:t>
            </a:r>
            <a:r>
              <a:rPr lang="en-US" sz="2400" dirty="0" smtClean="0"/>
              <a:t>. </a:t>
            </a:r>
          </a:p>
          <a:p>
            <a:pPr algn="just"/>
            <a:r>
              <a:rPr lang="en-US" sz="2400" dirty="0" smtClean="0"/>
              <a:t>Many cheeses are named after the place or area they are made. These cheeses include </a:t>
            </a:r>
            <a:r>
              <a:rPr lang="en-US" sz="2400" b="1" dirty="0" err="1" smtClean="0"/>
              <a:t>Caerphilly</a:t>
            </a:r>
            <a:r>
              <a:rPr lang="en-US" sz="2400" dirty="0" smtClean="0"/>
              <a:t>, </a:t>
            </a:r>
            <a:r>
              <a:rPr lang="en-US" sz="2400" b="1" dirty="0" smtClean="0"/>
              <a:t>Cheshire</a:t>
            </a:r>
            <a:r>
              <a:rPr lang="en-US" sz="2400" dirty="0" smtClean="0"/>
              <a:t>, </a:t>
            </a:r>
            <a:r>
              <a:rPr lang="en-US" sz="2400" b="1" dirty="0" smtClean="0"/>
              <a:t>Derby</a:t>
            </a:r>
            <a:r>
              <a:rPr lang="en-US" sz="2400" dirty="0" smtClean="0"/>
              <a:t>, </a:t>
            </a:r>
            <a:r>
              <a:rPr lang="en-US" sz="2400" b="1" dirty="0" smtClean="0"/>
              <a:t>Double Gloucester</a:t>
            </a:r>
            <a:r>
              <a:rPr lang="en-US" sz="2400" dirty="0" smtClean="0"/>
              <a:t>, </a:t>
            </a:r>
            <a:r>
              <a:rPr lang="en-US" sz="2400" b="1" dirty="0" smtClean="0"/>
              <a:t>Lancashire</a:t>
            </a:r>
            <a:r>
              <a:rPr lang="en-US" sz="2400" dirty="0" smtClean="0"/>
              <a:t>, </a:t>
            </a:r>
            <a:r>
              <a:rPr lang="en-US" sz="2400" b="1" dirty="0" smtClean="0"/>
              <a:t>Red Leicester</a:t>
            </a:r>
            <a:r>
              <a:rPr lang="en-US" sz="2400" dirty="0" smtClean="0"/>
              <a:t>, </a:t>
            </a:r>
            <a:r>
              <a:rPr lang="en-US" sz="2400" b="1" dirty="0" smtClean="0"/>
              <a:t>Stilton</a:t>
            </a:r>
            <a:r>
              <a:rPr lang="en-US" sz="2400" dirty="0" smtClean="0"/>
              <a:t> and </a:t>
            </a:r>
            <a:r>
              <a:rPr lang="en-US" sz="2400" b="1" dirty="0" err="1" smtClean="0"/>
              <a:t>Wensleydale</a:t>
            </a:r>
            <a:r>
              <a:rPr lang="en-US" sz="2400" dirty="0" smtClean="0"/>
              <a:t>.</a:t>
            </a:r>
          </a:p>
          <a:p>
            <a:endParaRPr lang="en-US" dirty="0" smtClean="0"/>
          </a:p>
          <a:p>
            <a:endParaRPr lang="en-US" dirty="0" smtClean="0"/>
          </a:p>
          <a:p>
            <a:endParaRPr lang="ru-RU" dirty="0"/>
          </a:p>
        </p:txBody>
      </p:sp>
      <p:pic>
        <p:nvPicPr>
          <p:cNvPr id="6146" name="Picture 2" descr="C:\Users\Samsung\Desktop\неделя 16-22 марта\вторник\images (4).jpg"/>
          <p:cNvPicPr>
            <a:picLocks noChangeAspect="1" noChangeArrowheads="1"/>
          </p:cNvPicPr>
          <p:nvPr/>
        </p:nvPicPr>
        <p:blipFill>
          <a:blip r:embed="rId2" cstate="print"/>
          <a:srcRect/>
          <a:stretch>
            <a:fillRect/>
          </a:stretch>
        </p:blipFill>
        <p:spPr bwMode="auto">
          <a:xfrm>
            <a:off x="6143636" y="841375"/>
            <a:ext cx="2509827" cy="2373311"/>
          </a:xfrm>
          <a:prstGeom prst="rect">
            <a:avLst/>
          </a:prstGeom>
          <a:noFill/>
        </p:spPr>
      </p:pic>
      <p:pic>
        <p:nvPicPr>
          <p:cNvPr id="6147" name="Picture 3" descr="C:\Users\Samsung\Desktop\неделя 16-22 марта\вторник\скачанные файлы (1).jpg"/>
          <p:cNvPicPr>
            <a:picLocks noChangeAspect="1" noChangeArrowheads="1"/>
          </p:cNvPicPr>
          <p:nvPr/>
        </p:nvPicPr>
        <p:blipFill>
          <a:blip r:embed="rId3" cstate="print"/>
          <a:srcRect/>
          <a:stretch>
            <a:fillRect/>
          </a:stretch>
        </p:blipFill>
        <p:spPr bwMode="auto">
          <a:xfrm>
            <a:off x="5929323" y="3714753"/>
            <a:ext cx="2857520" cy="2224086"/>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229600" cy="828328"/>
          </a:xfrm>
        </p:spPr>
        <p:txBody>
          <a:bodyPr/>
          <a:lstStyle/>
          <a:p>
            <a:pPr algn="ctr"/>
            <a:r>
              <a:rPr lang="en-US" dirty="0" smtClean="0"/>
              <a:t>Yorkshire Pudding</a:t>
            </a:r>
            <a:endParaRPr lang="ru-RU" dirty="0"/>
          </a:p>
        </p:txBody>
      </p:sp>
      <p:pic>
        <p:nvPicPr>
          <p:cNvPr id="3" name="Рисунок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85800" y="1196752"/>
            <a:ext cx="3692841" cy="4805152"/>
          </a:xfrm>
          <a:prstGeom prst="rect">
            <a:avLst/>
          </a:prstGeom>
        </p:spPr>
      </p:pic>
      <p:sp>
        <p:nvSpPr>
          <p:cNvPr id="4" name="Прямоугольник 3"/>
          <p:cNvSpPr/>
          <p:nvPr/>
        </p:nvSpPr>
        <p:spPr>
          <a:xfrm>
            <a:off x="4427983" y="1340768"/>
            <a:ext cx="4322657" cy="1754326"/>
          </a:xfrm>
          <a:prstGeom prst="rect">
            <a:avLst/>
          </a:prstGeom>
        </p:spPr>
        <p:txBody>
          <a:bodyPr wrap="square">
            <a:spAutoFit/>
          </a:bodyPr>
          <a:lstStyle/>
          <a:p>
            <a:pPr algn="ctr"/>
            <a:r>
              <a:rPr lang="en-US" dirty="0"/>
              <a:t>Yorkshire pudding is an English side dish made from batter consisting of eggs, flour, and milk. The dish is sometimes served with beef and gravy and is a staple of the traditional British Sunday roast. It may also be served as a dessert</a:t>
            </a:r>
            <a:r>
              <a:rPr lang="en-US" dirty="0" smtClean="0"/>
              <a:t>.</a:t>
            </a:r>
            <a:endParaRPr lang="ru-RU" dirty="0"/>
          </a:p>
        </p:txBody>
      </p:sp>
      <p:sp>
        <p:nvSpPr>
          <p:cNvPr id="5" name="Прямоугольник 4"/>
          <p:cNvSpPr/>
          <p:nvPr/>
        </p:nvSpPr>
        <p:spPr>
          <a:xfrm>
            <a:off x="4896035" y="3345958"/>
            <a:ext cx="3386552" cy="1200329"/>
          </a:xfrm>
          <a:prstGeom prst="rect">
            <a:avLst/>
          </a:prstGeom>
        </p:spPr>
        <p:txBody>
          <a:bodyPr wrap="square">
            <a:spAutoFit/>
          </a:bodyPr>
          <a:lstStyle/>
          <a:p>
            <a:r>
              <a:rPr lang="en-US" dirty="0"/>
              <a:t>The exact origin of the Yorkshire pudding is, as yet, unknown. The first ever recorded recipe appeared in a book in 1737.</a:t>
            </a:r>
            <a:endParaRPr lang="ru-RU" dirty="0"/>
          </a:p>
        </p:txBody>
      </p:sp>
      <p:sp>
        <p:nvSpPr>
          <p:cNvPr id="6" name="Прямоугольник 5"/>
          <p:cNvSpPr/>
          <p:nvPr/>
        </p:nvSpPr>
        <p:spPr>
          <a:xfrm>
            <a:off x="4872003" y="4869160"/>
            <a:ext cx="3530567" cy="923330"/>
          </a:xfrm>
          <a:prstGeom prst="rect">
            <a:avLst/>
          </a:prstGeom>
        </p:spPr>
        <p:txBody>
          <a:bodyPr wrap="square">
            <a:spAutoFit/>
          </a:bodyPr>
          <a:lstStyle/>
          <a:p>
            <a:pPr algn="ctr"/>
            <a:r>
              <a:rPr lang="en-US" dirty="0"/>
              <a:t>The Yorkshire pudding is meant to rise, or york, in a correctly executed preparation.</a:t>
            </a:r>
            <a:endParaRPr lang="ru-RU" dirty="0"/>
          </a:p>
        </p:txBody>
      </p:sp>
    </p:spTree>
    <p:extLst>
      <p:ext uri="{BB962C8B-B14F-4D97-AF65-F5344CB8AC3E}">
        <p14:creationId xmlns="" xmlns:p14="http://schemas.microsoft.com/office/powerpoint/2010/main" val="26450175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348880"/>
            <a:ext cx="8229600" cy="1219200"/>
          </a:xfrm>
        </p:spPr>
        <p:txBody>
          <a:bodyPr>
            <a:normAutofit fontScale="90000"/>
          </a:bodyPr>
          <a:lstStyle/>
          <a:p>
            <a:pPr algn="ctr"/>
            <a:r>
              <a:rPr lang="en-US" sz="3600" b="1" dirty="0" smtClean="0"/>
              <a:t>Foreigners believe that the British are the politest race on earth. They apologize almost for everything. The</a:t>
            </a:r>
            <a:r>
              <a:rPr lang="en-US" sz="3600" b="1" dirty="0"/>
              <a:t>y</a:t>
            </a:r>
            <a:r>
              <a:rPr lang="en-US" sz="3600" b="1" dirty="0" smtClean="0"/>
              <a:t> start nearly every sentence with one of two phrases: „I’m so sorry“ or „Excuse me please“ .</a:t>
            </a:r>
            <a:r>
              <a:rPr lang="ru-RU" dirty="0" smtClean="0"/>
              <a:t/>
            </a:r>
            <a:br>
              <a:rPr lang="ru-RU" dirty="0" smtClean="0"/>
            </a:br>
            <a:endParaRPr lang="ru-RU" dirty="0"/>
          </a:p>
        </p:txBody>
      </p:sp>
      <p:pic>
        <p:nvPicPr>
          <p:cNvPr id="5122" name="Picture 2" descr="http://alexyasenko.ru/wp-content/uploads/2014/04/sorry-cat.jpg"/>
          <p:cNvPicPr>
            <a:picLocks noChangeAspect="1" noChangeArrowheads="1"/>
          </p:cNvPicPr>
          <p:nvPr/>
        </p:nvPicPr>
        <p:blipFill>
          <a:blip r:embed="rId2" cstate="print"/>
          <a:srcRect/>
          <a:stretch>
            <a:fillRect/>
          </a:stretch>
        </p:blipFill>
        <p:spPr bwMode="auto">
          <a:xfrm>
            <a:off x="467544" y="3140968"/>
            <a:ext cx="3810000" cy="2857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124" name="Picture 4" descr="http://media.giphy.com/media/eHRQ67qY8cTza/giphy.gif"/>
          <p:cNvPicPr>
            <a:picLocks noChangeAspect="1" noChangeArrowheads="1" noCrop="1"/>
          </p:cNvPicPr>
          <p:nvPr/>
        </p:nvPicPr>
        <p:blipFill>
          <a:blip r:embed="rId3" cstate="print"/>
          <a:srcRect/>
          <a:stretch>
            <a:fillRect/>
          </a:stretch>
        </p:blipFill>
        <p:spPr bwMode="auto">
          <a:xfrm>
            <a:off x="4932040" y="2924944"/>
            <a:ext cx="3312368" cy="3458504"/>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en-US" b="1" dirty="0" smtClean="0"/>
              <a:t>The Sunday Roast Dinner</a:t>
            </a:r>
            <a:br>
              <a:rPr lang="en-US" b="1" dirty="0" smtClean="0"/>
            </a:br>
            <a:endParaRPr lang="ru-RU" dirty="0"/>
          </a:p>
        </p:txBody>
      </p:sp>
      <p:sp>
        <p:nvSpPr>
          <p:cNvPr id="3" name="Содержимое 2"/>
          <p:cNvSpPr>
            <a:spLocks noGrp="1"/>
          </p:cNvSpPr>
          <p:nvPr>
            <p:ph sz="half" idx="1"/>
          </p:nvPr>
        </p:nvSpPr>
        <p:spPr>
          <a:xfrm>
            <a:off x="457200" y="785794"/>
            <a:ext cx="4614866" cy="5715040"/>
          </a:xfrm>
        </p:spPr>
        <p:txBody>
          <a:bodyPr>
            <a:normAutofit fontScale="92500"/>
          </a:bodyPr>
          <a:lstStyle/>
          <a:p>
            <a:pPr algn="just"/>
            <a:r>
              <a:rPr lang="en-US" dirty="0" smtClean="0"/>
              <a:t>Sunday lunch time is a typical time to eat the traditional Sunday Roast. Traditionally it consists of roast meat, (cooked in the oven for about two hours), two different kinds of vegetables and potatoes with a Yorkshire pudding. The most common joints are beef, lamb or pork; chicken is also popular.</a:t>
            </a:r>
          </a:p>
          <a:p>
            <a:pPr algn="just"/>
            <a:r>
              <a:rPr lang="en-US" dirty="0" smtClean="0"/>
              <a:t>Beef is eaten with hot white horseradish sauce, pork with sweet apple sauce and lamb with green mint sauce. Gravy is poured over the meat</a:t>
            </a:r>
          </a:p>
          <a:p>
            <a:endParaRPr lang="ru-RU" dirty="0"/>
          </a:p>
        </p:txBody>
      </p:sp>
      <p:pic>
        <p:nvPicPr>
          <p:cNvPr id="5122" name="Picture 2" descr="C:\Users\Samsung\Desktop\неделя 16-22 марта\вторник\lamb.jpg"/>
          <p:cNvPicPr>
            <a:picLocks noChangeAspect="1" noChangeArrowheads="1"/>
          </p:cNvPicPr>
          <p:nvPr/>
        </p:nvPicPr>
        <p:blipFill>
          <a:blip r:embed="rId2" cstate="print"/>
          <a:srcRect/>
          <a:stretch>
            <a:fillRect/>
          </a:stretch>
        </p:blipFill>
        <p:spPr bwMode="auto">
          <a:xfrm>
            <a:off x="5429256" y="1150938"/>
            <a:ext cx="3143272" cy="2420938"/>
          </a:xfrm>
          <a:prstGeom prst="rect">
            <a:avLst/>
          </a:prstGeom>
          <a:noFill/>
        </p:spPr>
      </p:pic>
      <p:pic>
        <p:nvPicPr>
          <p:cNvPr id="5123" name="Picture 3" descr="C:\Users\Samsung\Desktop\неделя 16-22 марта\вторник\images (3).jpg"/>
          <p:cNvPicPr>
            <a:picLocks noChangeAspect="1" noChangeArrowheads="1"/>
          </p:cNvPicPr>
          <p:nvPr/>
        </p:nvPicPr>
        <p:blipFill>
          <a:blip r:embed="rId3" cstate="print"/>
          <a:srcRect/>
          <a:stretch>
            <a:fillRect/>
          </a:stretch>
        </p:blipFill>
        <p:spPr bwMode="auto">
          <a:xfrm>
            <a:off x="5214942" y="3857628"/>
            <a:ext cx="3571900" cy="2643206"/>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229600" cy="2772544"/>
          </a:xfrm>
        </p:spPr>
        <p:txBody>
          <a:bodyPr>
            <a:normAutofit fontScale="90000"/>
          </a:bodyPr>
          <a:lstStyle/>
          <a:p>
            <a:pPr algn="ctr"/>
            <a:r>
              <a:rPr lang="en-US" dirty="0" smtClean="0"/>
              <a:t/>
            </a:r>
            <a:br>
              <a:rPr lang="en-US" dirty="0" smtClean="0"/>
            </a:br>
            <a:r>
              <a:rPr lang="en-US" dirty="0"/>
              <a:t/>
            </a:r>
            <a:br>
              <a:rPr lang="en-US" dirty="0"/>
            </a:br>
            <a:r>
              <a:rPr lang="en-US" dirty="0" smtClean="0"/>
              <a:t/>
            </a:r>
            <a:br>
              <a:rPr lang="en-US" dirty="0" smtClean="0"/>
            </a:br>
            <a:r>
              <a:rPr lang="en-US" b="1" dirty="0" smtClean="0">
                <a:solidFill>
                  <a:srgbClr val="FF0000"/>
                </a:solidFill>
              </a:rPr>
              <a:t>Five –o- </a:t>
            </a:r>
            <a:r>
              <a:rPr lang="en-US" b="1" dirty="0">
                <a:solidFill>
                  <a:srgbClr val="FF0000"/>
                </a:solidFill>
              </a:rPr>
              <a:t>clock Tea</a:t>
            </a:r>
            <a:br>
              <a:rPr lang="en-US" b="1" dirty="0">
                <a:solidFill>
                  <a:srgbClr val="FF0000"/>
                </a:solidFill>
              </a:rPr>
            </a:br>
            <a:r>
              <a:rPr lang="en-US" sz="3600" b="1" dirty="0">
                <a:solidFill>
                  <a:schemeClr val="tx1"/>
                </a:solidFill>
              </a:rPr>
              <a:t>A Very English Tradition</a:t>
            </a:r>
            <a:br>
              <a:rPr lang="en-US" sz="3600" b="1" dirty="0">
                <a:solidFill>
                  <a:schemeClr val="tx1"/>
                </a:solidFill>
              </a:rPr>
            </a:br>
            <a:r>
              <a:rPr lang="en-US" sz="3100" b="1" dirty="0"/>
              <a:t>All over the world, England is associated with tea drinking and especially Afternoon Tea, so it may come as a surprise to find that, until the mid 17th century, England was a nation of coffee drinkers</a:t>
            </a:r>
            <a:r>
              <a:rPr lang="en-US" sz="3100" dirty="0"/>
              <a:t>.</a:t>
            </a:r>
            <a:endParaRPr lang="ru-RU" sz="3100" dirty="0"/>
          </a:p>
        </p:txBody>
      </p:sp>
      <p:pic>
        <p:nvPicPr>
          <p:cNvPr id="3" name="Рисунок 2"/>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531987" y="4272665"/>
            <a:ext cx="2130552" cy="1877065"/>
          </a:xfrm>
          <a:prstGeom prst="rect">
            <a:avLst/>
          </a:prstGeom>
        </p:spPr>
      </p:pic>
      <p:pic>
        <p:nvPicPr>
          <p:cNvPr id="4" name="Рисунок 3"/>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872075" y="2924944"/>
            <a:ext cx="3240360" cy="2430270"/>
          </a:xfrm>
          <a:prstGeom prst="rect">
            <a:avLst/>
          </a:prstGeom>
        </p:spPr>
      </p:pic>
      <p:pic>
        <p:nvPicPr>
          <p:cNvPr id="5" name="Рисунок 4"/>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467544" y="4869160"/>
            <a:ext cx="3096344" cy="1739519"/>
          </a:xfrm>
          <a:prstGeom prst="rect">
            <a:avLst/>
          </a:prstGeom>
        </p:spPr>
      </p:pic>
      <p:pic>
        <p:nvPicPr>
          <p:cNvPr id="6" name="Рисунок 5"/>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827584" y="3068960"/>
            <a:ext cx="1428750" cy="142875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152400"/>
            <a:ext cx="8003232" cy="756320"/>
          </a:xfrm>
        </p:spPr>
        <p:txBody>
          <a:bodyPr/>
          <a:lstStyle/>
          <a:p>
            <a:r>
              <a:rPr lang="en-US" dirty="0" smtClean="0"/>
              <a:t>                        </a:t>
            </a:r>
            <a:r>
              <a:rPr lang="en-US" dirty="0" smtClean="0">
                <a:solidFill>
                  <a:srgbClr val="FF0000"/>
                </a:solidFill>
              </a:rPr>
              <a:t>Tea </a:t>
            </a:r>
            <a:r>
              <a:rPr lang="en-US" dirty="0">
                <a:solidFill>
                  <a:srgbClr val="FF0000"/>
                </a:solidFill>
              </a:rPr>
              <a:t>ceremony</a:t>
            </a:r>
            <a:endParaRPr lang="ru-RU" dirty="0">
              <a:solidFill>
                <a:srgbClr val="FF0000"/>
              </a:solidFill>
            </a:endParaRPr>
          </a:p>
        </p:txBody>
      </p:sp>
      <p:sp>
        <p:nvSpPr>
          <p:cNvPr id="4" name="Объект 3"/>
          <p:cNvSpPr>
            <a:spLocks noGrp="1"/>
          </p:cNvSpPr>
          <p:nvPr>
            <p:ph sz="half" idx="1"/>
          </p:nvPr>
        </p:nvSpPr>
        <p:spPr>
          <a:xfrm>
            <a:off x="467544" y="1123392"/>
            <a:ext cx="4059936" cy="5043264"/>
          </a:xfrm>
        </p:spPr>
        <p:txBody>
          <a:bodyPr/>
          <a:lstStyle/>
          <a:p>
            <a:pPr marL="0" indent="0">
              <a:buNone/>
            </a:pPr>
            <a:r>
              <a:rPr lang="en-US" dirty="0" smtClean="0"/>
              <a:t>English people drink tea- </a:t>
            </a:r>
            <a:r>
              <a:rPr lang="en-US" dirty="0"/>
              <a:t>very strong, without sugar but with milk  </a:t>
            </a:r>
            <a:endParaRPr lang="ru-RU" dirty="0"/>
          </a:p>
        </p:txBody>
      </p:sp>
      <p:sp>
        <p:nvSpPr>
          <p:cNvPr id="5" name="Объект 4"/>
          <p:cNvSpPr>
            <a:spLocks noGrp="1"/>
          </p:cNvSpPr>
          <p:nvPr>
            <p:ph sz="half" idx="2"/>
          </p:nvPr>
        </p:nvSpPr>
        <p:spPr>
          <a:xfrm>
            <a:off x="4648200" y="1052736"/>
            <a:ext cx="4059936" cy="5043264"/>
          </a:xfrm>
        </p:spPr>
        <p:txBody>
          <a:bodyPr/>
          <a:lstStyle/>
          <a:p>
            <a:pPr marL="0" indent="0">
              <a:buNone/>
            </a:pPr>
            <a:r>
              <a:rPr lang="en-US" dirty="0" smtClean="0"/>
              <a:t>Russian people drink tea from the Samovar with honey</a:t>
            </a:r>
            <a:endParaRPr lang="ru-RU" dirty="0"/>
          </a:p>
        </p:txBody>
      </p:sp>
      <p:pic>
        <p:nvPicPr>
          <p:cNvPr id="7" name="Рисунок 6"/>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2862630" y="4448470"/>
            <a:ext cx="2595620" cy="17304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Рисунок 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11139" y="2348879"/>
            <a:ext cx="3658471" cy="25202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Рисунок 8"/>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6983353" y="1988840"/>
            <a:ext cx="1739713" cy="17281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Рисунок 9"/>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467544" y="4954768"/>
            <a:ext cx="2130552" cy="14173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Рисунок 10"/>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4598718" y="2350543"/>
            <a:ext cx="1719064" cy="20979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Рисунок 11"/>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6012160" y="4029659"/>
            <a:ext cx="2592288" cy="2342429"/>
          </a:xfrm>
          <a:prstGeom prst="rect">
            <a:avLst/>
          </a:prstGeom>
        </p:spPr>
      </p:pic>
    </p:spTree>
    <p:extLst>
      <p:ext uri="{BB962C8B-B14F-4D97-AF65-F5344CB8AC3E}">
        <p14:creationId xmlns="" xmlns:p14="http://schemas.microsoft.com/office/powerpoint/2010/main" val="31698664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348880"/>
            <a:ext cx="8229600" cy="1219200"/>
          </a:xfrm>
        </p:spPr>
        <p:txBody>
          <a:bodyPr>
            <a:noAutofit/>
          </a:bodyPr>
          <a:lstStyle/>
          <a:p>
            <a:pPr algn="ctr"/>
            <a:r>
              <a:rPr lang="en-US" sz="3000" b="1" dirty="0" smtClean="0">
                <a:solidFill>
                  <a:srgbClr val="FF0000"/>
                </a:solidFill>
              </a:rPr>
              <a:t>PUBS </a:t>
            </a:r>
            <a:r>
              <a:rPr lang="en-US" sz="3000" b="1" dirty="0" smtClean="0"/>
              <a:t>(public house is a drinking establishment in the culture of Britain)are usually very nicely decorated with a lot of pictures, old furniture or flowers and signs. The pubs are not only for drinking beer. Most pubs have a dart board . They have darts teams which play matches against teams from other pubs. </a:t>
            </a:r>
            <a:endParaRPr lang="ru-RU" sz="3000" b="1" dirty="0"/>
          </a:p>
        </p:txBody>
      </p:sp>
      <p:pic>
        <p:nvPicPr>
          <p:cNvPr id="2050" name="Picture 2" descr="http://london10.ru/sites/london10.ru/files/field/image/london10_04.jpg"/>
          <p:cNvPicPr>
            <a:picLocks noChangeAspect="1" noChangeArrowheads="1"/>
          </p:cNvPicPr>
          <p:nvPr/>
        </p:nvPicPr>
        <p:blipFill>
          <a:blip r:embed="rId2" cstate="print"/>
          <a:srcRect/>
          <a:stretch>
            <a:fillRect/>
          </a:stretch>
        </p:blipFill>
        <p:spPr bwMode="auto">
          <a:xfrm>
            <a:off x="395536" y="3645024"/>
            <a:ext cx="3831132" cy="28015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2" name="Picture 4" descr="http://f.otzyv.ru/f/11/06/81769/10764/04101213063715.jpg"/>
          <p:cNvPicPr>
            <a:picLocks noChangeAspect="1" noChangeArrowheads="1"/>
          </p:cNvPicPr>
          <p:nvPr/>
        </p:nvPicPr>
        <p:blipFill>
          <a:blip r:embed="rId3" cstate="print"/>
          <a:srcRect/>
          <a:stretch>
            <a:fillRect/>
          </a:stretch>
        </p:blipFill>
        <p:spPr bwMode="auto">
          <a:xfrm>
            <a:off x="4788024" y="3645024"/>
            <a:ext cx="3750427" cy="28083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 xmlns:p14="http://schemas.microsoft.com/office/powerpoint/2010/main" val="35860875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987824" y="259772"/>
            <a:ext cx="2736304" cy="739512"/>
          </a:xfrm>
        </p:spPr>
        <p:txBody>
          <a:bodyPr/>
          <a:lstStyle/>
          <a:p>
            <a:pPr algn="ctr"/>
            <a:r>
              <a:rPr lang="en-US" dirty="0" smtClean="0">
                <a:solidFill>
                  <a:srgbClr val="C00000"/>
                </a:solidFill>
              </a:rPr>
              <a:t>THE PUBS</a:t>
            </a:r>
            <a:endParaRPr lang="ru-RU" dirty="0">
              <a:solidFill>
                <a:srgbClr val="C00000"/>
              </a:solidFill>
            </a:endParaRPr>
          </a:p>
        </p:txBody>
      </p:sp>
      <p:pic>
        <p:nvPicPr>
          <p:cNvPr id="8" name="Рисунок 7"/>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179512" y="1231880"/>
            <a:ext cx="3578672" cy="5184575"/>
          </a:xfrm>
          <a:prstGeom prst="rect">
            <a:avLst/>
          </a:prstGeom>
        </p:spPr>
      </p:pic>
      <p:sp>
        <p:nvSpPr>
          <p:cNvPr id="10" name="TextBox 9"/>
          <p:cNvSpPr txBox="1"/>
          <p:nvPr/>
        </p:nvSpPr>
        <p:spPr>
          <a:xfrm>
            <a:off x="528688" y="1878396"/>
            <a:ext cx="2880320" cy="4524315"/>
          </a:xfrm>
          <a:prstGeom prst="rect">
            <a:avLst/>
          </a:prstGeom>
          <a:noFill/>
        </p:spPr>
        <p:txBody>
          <a:bodyPr wrap="square" rtlCol="0">
            <a:spAutoFit/>
          </a:bodyPr>
          <a:lstStyle/>
          <a:p>
            <a:pPr algn="ctr"/>
            <a:r>
              <a:rPr lang="en-US" dirty="0">
                <a:solidFill>
                  <a:prstClr val="black">
                    <a:lumMod val="75000"/>
                    <a:lumOff val="25000"/>
                  </a:prstClr>
                </a:solidFill>
              </a:rPr>
              <a:t>Today we talk about the ‘pub’ but this is a term invented by the Victorians, an abbreviation of ‘public house’. It was the Romans who gave England its first ‘pubs’ almost two thousand years ago. In Roman towns tabernae served food and wine (and probably the local ale too), they displayed vine leaves outside to advertise their trade. When the Romans left, the tabernae disappeared.</a:t>
            </a:r>
            <a:endParaRPr lang="ru-RU" dirty="0">
              <a:solidFill>
                <a:prstClr val="black">
                  <a:lumMod val="75000"/>
                  <a:lumOff val="25000"/>
                </a:prstClr>
              </a:solidFill>
            </a:endParaRPr>
          </a:p>
        </p:txBody>
      </p:sp>
      <p:pic>
        <p:nvPicPr>
          <p:cNvPr id="11" name="Рисунок 10"/>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4067944" y="4404891"/>
            <a:ext cx="4536504" cy="2081763"/>
          </a:xfrm>
          <a:prstGeom prst="rect">
            <a:avLst/>
          </a:prstGeom>
        </p:spPr>
      </p:pic>
      <p:pic>
        <p:nvPicPr>
          <p:cNvPr id="12" name="Рисунок 11"/>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4369688" y="1179974"/>
            <a:ext cx="1002015" cy="1224136"/>
          </a:xfrm>
          <a:prstGeom prst="rect">
            <a:avLst/>
          </a:prstGeom>
        </p:spPr>
      </p:pic>
      <p:pic>
        <p:nvPicPr>
          <p:cNvPr id="14" name="Рисунок 13"/>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3963168" y="2637329"/>
            <a:ext cx="2513808" cy="1672825"/>
          </a:xfrm>
          <a:prstGeom prst="rect">
            <a:avLst/>
          </a:prstGeom>
        </p:spPr>
      </p:pic>
      <p:pic>
        <p:nvPicPr>
          <p:cNvPr id="15" name="Рисунок 14"/>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5889208" y="662546"/>
            <a:ext cx="2794200" cy="1944216"/>
          </a:xfrm>
          <a:prstGeom prst="rect">
            <a:avLst/>
          </a:prstGeom>
        </p:spPr>
      </p:pic>
      <p:pic>
        <p:nvPicPr>
          <p:cNvPr id="17" name="Рисунок 16"/>
          <p:cNvPicPr>
            <a:picLocks noChangeAspect="1"/>
          </p:cNvPicPr>
          <p:nvPr/>
        </p:nvPicPr>
        <p:blipFill>
          <a:blip r:embed="rId7" cstate="print">
            <a:extLst>
              <a:ext uri="{28A0092B-C50C-407E-A947-70E740481C1C}">
                <a14:useLocalDpi xmlns="" xmlns:a14="http://schemas.microsoft.com/office/drawing/2010/main" val="0"/>
              </a:ext>
            </a:extLst>
          </a:blip>
          <a:stretch>
            <a:fillRect/>
          </a:stretch>
        </p:blipFill>
        <p:spPr>
          <a:xfrm>
            <a:off x="6651081" y="2701498"/>
            <a:ext cx="2032327" cy="1599104"/>
          </a:xfrm>
          <a:prstGeom prst="rect">
            <a:avLst/>
          </a:prstGeom>
        </p:spPr>
      </p:pic>
    </p:spTree>
    <p:extLst>
      <p:ext uri="{BB962C8B-B14F-4D97-AF65-F5344CB8AC3E}">
        <p14:creationId xmlns="" xmlns:p14="http://schemas.microsoft.com/office/powerpoint/2010/main" val="272976129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184269" y="340063"/>
            <a:ext cx="4464496" cy="1938992"/>
          </a:xfrm>
          <a:prstGeom prst="rect">
            <a:avLst/>
          </a:prstGeom>
        </p:spPr>
        <p:txBody>
          <a:bodyPr wrap="square">
            <a:spAutoFit/>
          </a:bodyPr>
          <a:lstStyle/>
          <a:p>
            <a:pPr algn="ctr"/>
            <a:r>
              <a:rPr lang="en-US" sz="2000" dirty="0" smtClean="0">
                <a:solidFill>
                  <a:prstClr val="white"/>
                </a:solidFill>
              </a:rPr>
              <a:t>PUB is </a:t>
            </a:r>
            <a:r>
              <a:rPr lang="en-US" sz="2000" dirty="0">
                <a:solidFill>
                  <a:prstClr val="white"/>
                </a:solidFill>
              </a:rPr>
              <a:t>short for ‘Public House’. The publican opens part of his or her ‘house’ to the public - a bit like giving a party in your own home every day! This is why the publican is often called the </a:t>
            </a:r>
            <a:r>
              <a:rPr lang="en-US" sz="2000" dirty="0" smtClean="0">
                <a:solidFill>
                  <a:prstClr val="white"/>
                </a:solidFill>
              </a:rPr>
              <a:t>‘HOST’. </a:t>
            </a:r>
            <a:endParaRPr lang="ru-RU" sz="2000" dirty="0">
              <a:solidFill>
                <a:prstClr val="white"/>
              </a:solidFill>
            </a:endParaRPr>
          </a:p>
        </p:txBody>
      </p:sp>
      <p:sp>
        <p:nvSpPr>
          <p:cNvPr id="3" name="Стрелка вправо 2"/>
          <p:cNvSpPr/>
          <p:nvPr/>
        </p:nvSpPr>
        <p:spPr>
          <a:xfrm>
            <a:off x="670618" y="3586421"/>
            <a:ext cx="1373658" cy="491535"/>
          </a:xfrm>
          <a:prstGeom prst="rightArrow">
            <a:avLst>
              <a:gd name="adj1" fmla="val 87967"/>
              <a:gd name="adj2" fmla="val 50000"/>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prstClr val="black">
                    <a:lumMod val="95000"/>
                    <a:lumOff val="5000"/>
                  </a:prstClr>
                </a:solidFill>
              </a:rPr>
              <a:t>Rule # 2</a:t>
            </a:r>
            <a:endParaRPr lang="ru-RU" sz="1600" dirty="0">
              <a:solidFill>
                <a:prstClr val="black">
                  <a:lumMod val="95000"/>
                  <a:lumOff val="5000"/>
                </a:prstClr>
              </a:solidFill>
            </a:endParaRPr>
          </a:p>
        </p:txBody>
      </p:sp>
      <p:sp>
        <p:nvSpPr>
          <p:cNvPr id="4" name="Прямоугольник 3"/>
          <p:cNvSpPr/>
          <p:nvPr/>
        </p:nvSpPr>
        <p:spPr>
          <a:xfrm>
            <a:off x="2372792" y="2753021"/>
            <a:ext cx="6264696" cy="646331"/>
          </a:xfrm>
          <a:prstGeom prst="rect">
            <a:avLst/>
          </a:prstGeom>
        </p:spPr>
        <p:txBody>
          <a:bodyPr wrap="square">
            <a:spAutoFit/>
          </a:bodyPr>
          <a:lstStyle/>
          <a:p>
            <a:r>
              <a:rPr lang="en-US" dirty="0">
                <a:solidFill>
                  <a:prstClr val="white"/>
                </a:solidFill>
              </a:rPr>
              <a:t>There is no waiter service in British pubs. </a:t>
            </a:r>
            <a:r>
              <a:rPr lang="en-US" dirty="0" smtClean="0">
                <a:solidFill>
                  <a:prstClr val="white"/>
                </a:solidFill>
              </a:rPr>
              <a:t>You </a:t>
            </a:r>
            <a:r>
              <a:rPr lang="en-US" dirty="0">
                <a:solidFill>
                  <a:prstClr val="white"/>
                </a:solidFill>
              </a:rPr>
              <a:t>have to go up to the bar to buy your drinks, and carry them back to your table</a:t>
            </a:r>
            <a:r>
              <a:rPr lang="en-US" dirty="0" smtClean="0">
                <a:solidFill>
                  <a:prstClr val="white"/>
                </a:solidFill>
              </a:rPr>
              <a:t>.</a:t>
            </a:r>
            <a:r>
              <a:rPr lang="en-US" dirty="0">
                <a:solidFill>
                  <a:prstClr val="white"/>
                </a:solidFill>
              </a:rPr>
              <a:t> </a:t>
            </a:r>
            <a:endParaRPr lang="ru-RU" dirty="0">
              <a:solidFill>
                <a:prstClr val="white"/>
              </a:solidFill>
            </a:endParaRPr>
          </a:p>
        </p:txBody>
      </p:sp>
      <p:pic>
        <p:nvPicPr>
          <p:cNvPr id="5" name="Рисунок 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38592" y="297467"/>
            <a:ext cx="3403200" cy="1918153"/>
          </a:xfrm>
          <a:prstGeom prst="rect">
            <a:avLst/>
          </a:prstGeom>
        </p:spPr>
      </p:pic>
      <p:sp>
        <p:nvSpPr>
          <p:cNvPr id="7" name="Прямоугольник 6"/>
          <p:cNvSpPr/>
          <p:nvPr/>
        </p:nvSpPr>
        <p:spPr>
          <a:xfrm>
            <a:off x="1011008" y="2376684"/>
            <a:ext cx="7704856" cy="369332"/>
          </a:xfrm>
          <a:prstGeom prst="rect">
            <a:avLst/>
          </a:prstGeom>
        </p:spPr>
        <p:txBody>
          <a:bodyPr wrap="square">
            <a:spAutoFit/>
          </a:bodyPr>
          <a:lstStyle/>
          <a:p>
            <a:r>
              <a:rPr lang="en-US" b="1" dirty="0" smtClean="0">
                <a:solidFill>
                  <a:srgbClr val="C00000"/>
                </a:solidFill>
              </a:rPr>
              <a:t>In every PUB there are the </a:t>
            </a:r>
            <a:r>
              <a:rPr lang="en-US" b="1" dirty="0">
                <a:solidFill>
                  <a:srgbClr val="C00000"/>
                </a:solidFill>
              </a:rPr>
              <a:t>unofficial, unwritten, unspoken </a:t>
            </a:r>
            <a:r>
              <a:rPr lang="en-US" b="1" dirty="0" smtClean="0">
                <a:solidFill>
                  <a:srgbClr val="C00000"/>
                </a:solidFill>
              </a:rPr>
              <a:t>RULES:</a:t>
            </a:r>
            <a:endParaRPr lang="ru-RU" b="1" dirty="0">
              <a:solidFill>
                <a:srgbClr val="C00000"/>
              </a:solidFill>
            </a:endParaRPr>
          </a:p>
        </p:txBody>
      </p:sp>
      <p:sp>
        <p:nvSpPr>
          <p:cNvPr id="9" name="Стрелка вправо 8"/>
          <p:cNvSpPr/>
          <p:nvPr/>
        </p:nvSpPr>
        <p:spPr>
          <a:xfrm>
            <a:off x="672922" y="4313985"/>
            <a:ext cx="1345914" cy="491535"/>
          </a:xfrm>
          <a:prstGeom prst="rightArrow">
            <a:avLst>
              <a:gd name="adj1" fmla="val 87967"/>
              <a:gd name="adj2" fmla="val 50000"/>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black">
                    <a:lumMod val="95000"/>
                    <a:lumOff val="5000"/>
                  </a:prstClr>
                </a:solidFill>
              </a:rPr>
              <a:t>Rule </a:t>
            </a:r>
            <a:r>
              <a:rPr lang="en-US" sz="1600" dirty="0" smtClean="0">
                <a:solidFill>
                  <a:prstClr val="black">
                    <a:lumMod val="95000"/>
                    <a:lumOff val="5000"/>
                  </a:prstClr>
                </a:solidFill>
              </a:rPr>
              <a:t># 3</a:t>
            </a:r>
            <a:endParaRPr lang="ru-RU" sz="1600" dirty="0">
              <a:solidFill>
                <a:prstClr val="black">
                  <a:lumMod val="95000"/>
                  <a:lumOff val="5000"/>
                </a:prstClr>
              </a:solidFill>
            </a:endParaRPr>
          </a:p>
        </p:txBody>
      </p:sp>
      <p:sp>
        <p:nvSpPr>
          <p:cNvPr id="10" name="Стрелка вправо 9"/>
          <p:cNvSpPr/>
          <p:nvPr/>
        </p:nvSpPr>
        <p:spPr>
          <a:xfrm>
            <a:off x="708613" y="5165846"/>
            <a:ext cx="1345914" cy="491535"/>
          </a:xfrm>
          <a:prstGeom prst="rightArrow">
            <a:avLst>
              <a:gd name="adj1" fmla="val 87967"/>
              <a:gd name="adj2" fmla="val 50000"/>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black">
                    <a:lumMod val="95000"/>
                    <a:lumOff val="5000"/>
                  </a:prstClr>
                </a:solidFill>
              </a:rPr>
              <a:t>Rule </a:t>
            </a:r>
            <a:r>
              <a:rPr lang="en-US" sz="1600" dirty="0" smtClean="0">
                <a:solidFill>
                  <a:prstClr val="black">
                    <a:lumMod val="95000"/>
                    <a:lumOff val="5000"/>
                  </a:prstClr>
                </a:solidFill>
              </a:rPr>
              <a:t># 4</a:t>
            </a:r>
            <a:endParaRPr lang="ru-RU" sz="1600" dirty="0">
              <a:solidFill>
                <a:prstClr val="black">
                  <a:lumMod val="95000"/>
                  <a:lumOff val="5000"/>
                </a:prstClr>
              </a:solidFill>
            </a:endParaRPr>
          </a:p>
        </p:txBody>
      </p:sp>
      <p:sp>
        <p:nvSpPr>
          <p:cNvPr id="11" name="Стрелка вправо 10"/>
          <p:cNvSpPr/>
          <p:nvPr/>
        </p:nvSpPr>
        <p:spPr>
          <a:xfrm>
            <a:off x="708613" y="6024620"/>
            <a:ext cx="1345914" cy="491535"/>
          </a:xfrm>
          <a:prstGeom prst="rightArrow">
            <a:avLst>
              <a:gd name="adj1" fmla="val 87967"/>
              <a:gd name="adj2" fmla="val 50000"/>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black">
                    <a:lumMod val="95000"/>
                    <a:lumOff val="5000"/>
                  </a:prstClr>
                </a:solidFill>
              </a:rPr>
              <a:t>Rule </a:t>
            </a:r>
            <a:r>
              <a:rPr lang="en-US" sz="1600" dirty="0" smtClean="0">
                <a:solidFill>
                  <a:prstClr val="black">
                    <a:lumMod val="95000"/>
                    <a:lumOff val="5000"/>
                  </a:prstClr>
                </a:solidFill>
              </a:rPr>
              <a:t># 5</a:t>
            </a:r>
            <a:endParaRPr lang="ru-RU" sz="1600" dirty="0">
              <a:solidFill>
                <a:prstClr val="black">
                  <a:lumMod val="95000"/>
                  <a:lumOff val="5000"/>
                </a:prstClr>
              </a:solidFill>
            </a:endParaRPr>
          </a:p>
        </p:txBody>
      </p:sp>
      <p:sp>
        <p:nvSpPr>
          <p:cNvPr id="12" name="Прямоугольник 11"/>
          <p:cNvSpPr/>
          <p:nvPr/>
        </p:nvSpPr>
        <p:spPr>
          <a:xfrm>
            <a:off x="2372792" y="3441089"/>
            <a:ext cx="6108128" cy="646331"/>
          </a:xfrm>
          <a:prstGeom prst="rect">
            <a:avLst/>
          </a:prstGeom>
        </p:spPr>
        <p:txBody>
          <a:bodyPr wrap="square">
            <a:spAutoFit/>
          </a:bodyPr>
          <a:lstStyle/>
          <a:p>
            <a:r>
              <a:rPr lang="en-US" dirty="0">
                <a:solidFill>
                  <a:prstClr val="white"/>
                </a:solidFill>
              </a:rPr>
              <a:t>It is customary for one or two people, not the whole group, to go up to the bar to buy drinks.</a:t>
            </a:r>
            <a:endParaRPr lang="ru-RU" dirty="0">
              <a:solidFill>
                <a:prstClr val="white"/>
              </a:solidFill>
            </a:endParaRPr>
          </a:p>
        </p:txBody>
      </p:sp>
      <p:sp>
        <p:nvSpPr>
          <p:cNvPr id="13" name="Прямоугольник 12"/>
          <p:cNvSpPr/>
          <p:nvPr/>
        </p:nvSpPr>
        <p:spPr>
          <a:xfrm>
            <a:off x="2353308" y="4172301"/>
            <a:ext cx="6303664" cy="923330"/>
          </a:xfrm>
          <a:prstGeom prst="rect">
            <a:avLst/>
          </a:prstGeom>
        </p:spPr>
        <p:txBody>
          <a:bodyPr wrap="square">
            <a:spAutoFit/>
          </a:bodyPr>
          <a:lstStyle/>
          <a:p>
            <a:r>
              <a:rPr lang="en-US" dirty="0">
                <a:solidFill>
                  <a:prstClr val="white"/>
                </a:solidFill>
              </a:rPr>
              <a:t>To get served, you must attract the attention of the bar staff without making any noise or resorting to the vulgarity of too-obvious gesticulation.</a:t>
            </a:r>
            <a:endParaRPr lang="ru-RU" dirty="0">
              <a:solidFill>
                <a:prstClr val="white"/>
              </a:solidFill>
            </a:endParaRPr>
          </a:p>
        </p:txBody>
      </p:sp>
      <p:sp>
        <p:nvSpPr>
          <p:cNvPr id="14" name="Стрелка вправо 13"/>
          <p:cNvSpPr/>
          <p:nvPr/>
        </p:nvSpPr>
        <p:spPr>
          <a:xfrm>
            <a:off x="655730" y="2837644"/>
            <a:ext cx="1388546" cy="491535"/>
          </a:xfrm>
          <a:prstGeom prst="rightArrow">
            <a:avLst>
              <a:gd name="adj1" fmla="val 87967"/>
              <a:gd name="adj2" fmla="val 50000"/>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prstClr val="black">
                    <a:lumMod val="95000"/>
                    <a:lumOff val="5000"/>
                  </a:prstClr>
                </a:solidFill>
              </a:rPr>
              <a:t>Rule </a:t>
            </a:r>
            <a:r>
              <a:rPr lang="en-US" sz="1600" dirty="0" smtClean="0">
                <a:solidFill>
                  <a:prstClr val="black">
                    <a:lumMod val="95000"/>
                    <a:lumOff val="5000"/>
                  </a:prstClr>
                </a:solidFill>
              </a:rPr>
              <a:t># 1</a:t>
            </a:r>
            <a:endParaRPr lang="ru-RU" sz="1600" dirty="0">
              <a:solidFill>
                <a:prstClr val="black">
                  <a:lumMod val="95000"/>
                  <a:lumOff val="5000"/>
                </a:prstClr>
              </a:solidFill>
            </a:endParaRPr>
          </a:p>
        </p:txBody>
      </p:sp>
      <p:sp>
        <p:nvSpPr>
          <p:cNvPr id="15" name="Прямоугольник 14"/>
          <p:cNvSpPr/>
          <p:nvPr/>
        </p:nvSpPr>
        <p:spPr>
          <a:xfrm>
            <a:off x="2340192" y="5100927"/>
            <a:ext cx="6375672" cy="923330"/>
          </a:xfrm>
          <a:prstGeom prst="rect">
            <a:avLst/>
          </a:prstGeom>
        </p:spPr>
        <p:txBody>
          <a:bodyPr wrap="square">
            <a:spAutoFit/>
          </a:bodyPr>
          <a:lstStyle/>
          <a:p>
            <a:r>
              <a:rPr lang="en-US" dirty="0">
                <a:solidFill>
                  <a:prstClr val="white"/>
                </a:solidFill>
              </a:rPr>
              <a:t>If you wish to pay for your drinks individually, then order individually; if you order as a group, the bar staff will total the cost and expect a single payment. </a:t>
            </a:r>
            <a:endParaRPr lang="ru-RU" dirty="0">
              <a:solidFill>
                <a:prstClr val="white"/>
              </a:solidFill>
            </a:endParaRPr>
          </a:p>
        </p:txBody>
      </p:sp>
      <p:sp>
        <p:nvSpPr>
          <p:cNvPr id="16" name="Прямоугольник 15"/>
          <p:cNvSpPr/>
          <p:nvPr/>
        </p:nvSpPr>
        <p:spPr>
          <a:xfrm>
            <a:off x="2340192" y="6024257"/>
            <a:ext cx="6619387" cy="646331"/>
          </a:xfrm>
          <a:prstGeom prst="rect">
            <a:avLst/>
          </a:prstGeom>
        </p:spPr>
        <p:txBody>
          <a:bodyPr wrap="square">
            <a:spAutoFit/>
          </a:bodyPr>
          <a:lstStyle/>
          <a:p>
            <a:r>
              <a:rPr lang="en-US" dirty="0" smtClean="0">
                <a:solidFill>
                  <a:prstClr val="white"/>
                </a:solidFill>
              </a:rPr>
              <a:t>In </a:t>
            </a:r>
            <a:r>
              <a:rPr lang="en-US" dirty="0">
                <a:solidFill>
                  <a:prstClr val="white"/>
                </a:solidFill>
              </a:rPr>
              <a:t>most British pubs, you pay for your drinks in cash, immediately when you order them.</a:t>
            </a:r>
            <a:endParaRPr lang="ru-RU" dirty="0">
              <a:solidFill>
                <a:prstClr val="white"/>
              </a:solidFill>
            </a:endParaRPr>
          </a:p>
        </p:txBody>
      </p:sp>
    </p:spTree>
    <p:extLst>
      <p:ext uri="{BB962C8B-B14F-4D97-AF65-F5344CB8AC3E}">
        <p14:creationId xmlns="" xmlns:p14="http://schemas.microsoft.com/office/powerpoint/2010/main" val="40150698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790945" y="417806"/>
            <a:ext cx="8136904" cy="646331"/>
          </a:xfrm>
          <a:prstGeom prst="rect">
            <a:avLst/>
          </a:prstGeom>
        </p:spPr>
        <p:txBody>
          <a:bodyPr wrap="square">
            <a:spAutoFit/>
          </a:bodyPr>
          <a:lstStyle/>
          <a:p>
            <a:pPr algn="ctr"/>
            <a:r>
              <a:rPr lang="en-US" b="1" dirty="0" smtClean="0">
                <a:solidFill>
                  <a:srgbClr val="C00000"/>
                </a:solidFill>
              </a:rPr>
              <a:t>PUB is not just a place to have a drink, it offers a full range of ENTERTAINMENT!!!  </a:t>
            </a:r>
            <a:endParaRPr lang="ru-RU" b="1" dirty="0">
              <a:solidFill>
                <a:srgbClr val="C00000"/>
              </a:solidFill>
            </a:endParaRPr>
          </a:p>
        </p:txBody>
      </p:sp>
      <p:sp>
        <p:nvSpPr>
          <p:cNvPr id="4" name="Прямоугольник 3"/>
          <p:cNvSpPr/>
          <p:nvPr/>
        </p:nvSpPr>
        <p:spPr>
          <a:xfrm>
            <a:off x="2123728" y="1171457"/>
            <a:ext cx="1629018" cy="369332"/>
          </a:xfrm>
          <a:prstGeom prst="rect">
            <a:avLst/>
          </a:prstGeom>
        </p:spPr>
        <p:txBody>
          <a:bodyPr wrap="square">
            <a:spAutoFit/>
          </a:bodyPr>
          <a:lstStyle/>
          <a:p>
            <a:r>
              <a:rPr lang="en-US" dirty="0" smtClean="0">
                <a:solidFill>
                  <a:prstClr val="white"/>
                </a:solidFill>
              </a:rPr>
              <a:t>- a </a:t>
            </a:r>
            <a:r>
              <a:rPr lang="en-US" dirty="0">
                <a:solidFill>
                  <a:prstClr val="white"/>
                </a:solidFill>
              </a:rPr>
              <a:t>dart board</a:t>
            </a:r>
            <a:endParaRPr lang="ru-RU" dirty="0">
              <a:solidFill>
                <a:prstClr val="white"/>
              </a:solidFill>
            </a:endParaRPr>
          </a:p>
        </p:txBody>
      </p:sp>
      <p:sp>
        <p:nvSpPr>
          <p:cNvPr id="6" name="Прямоугольник 5"/>
          <p:cNvSpPr/>
          <p:nvPr/>
        </p:nvSpPr>
        <p:spPr>
          <a:xfrm>
            <a:off x="3817979" y="1171457"/>
            <a:ext cx="1679755" cy="369332"/>
          </a:xfrm>
          <a:prstGeom prst="rect">
            <a:avLst/>
          </a:prstGeom>
        </p:spPr>
        <p:txBody>
          <a:bodyPr wrap="none">
            <a:spAutoFit/>
          </a:bodyPr>
          <a:lstStyle/>
          <a:p>
            <a:r>
              <a:rPr lang="en-US" dirty="0" smtClean="0">
                <a:solidFill>
                  <a:prstClr val="white"/>
                </a:solidFill>
              </a:rPr>
              <a:t>- billiards </a:t>
            </a:r>
            <a:r>
              <a:rPr lang="en-US" dirty="0">
                <a:solidFill>
                  <a:prstClr val="white"/>
                </a:solidFill>
              </a:rPr>
              <a:t>table</a:t>
            </a:r>
            <a:endParaRPr lang="ru-RU" dirty="0">
              <a:solidFill>
                <a:prstClr val="white"/>
              </a:solidFill>
            </a:endParaRPr>
          </a:p>
        </p:txBody>
      </p:sp>
      <p:sp>
        <p:nvSpPr>
          <p:cNvPr id="7" name="Прямоугольник 6"/>
          <p:cNvSpPr/>
          <p:nvPr/>
        </p:nvSpPr>
        <p:spPr>
          <a:xfrm>
            <a:off x="5796136" y="1172042"/>
            <a:ext cx="1305935" cy="369332"/>
          </a:xfrm>
          <a:prstGeom prst="rect">
            <a:avLst/>
          </a:prstGeom>
        </p:spPr>
        <p:txBody>
          <a:bodyPr wrap="none">
            <a:spAutoFit/>
          </a:bodyPr>
          <a:lstStyle/>
          <a:p>
            <a:r>
              <a:rPr lang="en-US" dirty="0" smtClean="0">
                <a:solidFill>
                  <a:prstClr val="white"/>
                </a:solidFill>
              </a:rPr>
              <a:t>- dominoes</a:t>
            </a:r>
            <a:endParaRPr lang="ru-RU" dirty="0">
              <a:solidFill>
                <a:prstClr val="white"/>
              </a:solidFill>
            </a:endParaRPr>
          </a:p>
        </p:txBody>
      </p:sp>
      <p:sp>
        <p:nvSpPr>
          <p:cNvPr id="8" name="Прямоугольник 7"/>
          <p:cNvSpPr/>
          <p:nvPr/>
        </p:nvSpPr>
        <p:spPr>
          <a:xfrm>
            <a:off x="6958505" y="2099857"/>
            <a:ext cx="1969344" cy="1200329"/>
          </a:xfrm>
          <a:prstGeom prst="rect">
            <a:avLst/>
          </a:prstGeom>
        </p:spPr>
        <p:txBody>
          <a:bodyPr wrap="square">
            <a:spAutoFit/>
          </a:bodyPr>
          <a:lstStyle/>
          <a:p>
            <a:pPr algn="ctr"/>
            <a:r>
              <a:rPr lang="en-US" dirty="0">
                <a:solidFill>
                  <a:prstClr val="white"/>
                </a:solidFill>
              </a:rPr>
              <a:t> </a:t>
            </a:r>
            <a:r>
              <a:rPr lang="en-US" dirty="0" smtClean="0">
                <a:solidFill>
                  <a:prstClr val="white"/>
                </a:solidFill>
              </a:rPr>
              <a:t>PUB may also have </a:t>
            </a:r>
            <a:r>
              <a:rPr lang="en-US" dirty="0">
                <a:solidFill>
                  <a:prstClr val="white"/>
                </a:solidFill>
              </a:rPr>
              <a:t>a football team and a cricket </a:t>
            </a:r>
            <a:r>
              <a:rPr lang="en-US" dirty="0" smtClean="0">
                <a:solidFill>
                  <a:prstClr val="white"/>
                </a:solidFill>
              </a:rPr>
              <a:t>team</a:t>
            </a:r>
            <a:endParaRPr lang="ru-RU" dirty="0">
              <a:solidFill>
                <a:prstClr val="white"/>
              </a:solidFill>
            </a:endParaRPr>
          </a:p>
        </p:txBody>
      </p:sp>
      <p:sp>
        <p:nvSpPr>
          <p:cNvPr id="9" name="Прямоугольник 8"/>
          <p:cNvSpPr/>
          <p:nvPr/>
        </p:nvSpPr>
        <p:spPr>
          <a:xfrm>
            <a:off x="226343" y="1670822"/>
            <a:ext cx="2160240" cy="2585323"/>
          </a:xfrm>
          <a:prstGeom prst="rect">
            <a:avLst/>
          </a:prstGeom>
        </p:spPr>
        <p:txBody>
          <a:bodyPr wrap="square">
            <a:spAutoFit/>
          </a:bodyPr>
          <a:lstStyle/>
          <a:p>
            <a:pPr algn="ctr"/>
            <a:r>
              <a:rPr lang="en-US" dirty="0" smtClean="0">
                <a:solidFill>
                  <a:prstClr val="white"/>
                </a:solidFill>
              </a:rPr>
              <a:t>- old-fashioned </a:t>
            </a:r>
            <a:r>
              <a:rPr lang="en-US" dirty="0">
                <a:solidFill>
                  <a:prstClr val="white"/>
                </a:solidFill>
              </a:rPr>
              <a:t>regional eccentricities such as Aunt Sally, wellie-throwing, shove </a:t>
            </a:r>
            <a:r>
              <a:rPr lang="en-US" dirty="0" err="1">
                <a:solidFill>
                  <a:prstClr val="white"/>
                </a:solidFill>
              </a:rPr>
              <a:t>ha’penny</a:t>
            </a:r>
            <a:r>
              <a:rPr lang="en-US" dirty="0">
                <a:solidFill>
                  <a:prstClr val="white"/>
                </a:solidFill>
              </a:rPr>
              <a:t>, marrow-dangling, </a:t>
            </a:r>
            <a:r>
              <a:rPr lang="en-US" dirty="0" err="1" smtClean="0">
                <a:solidFill>
                  <a:prstClr val="white"/>
                </a:solidFill>
              </a:rPr>
              <a:t>Wetton</a:t>
            </a:r>
            <a:r>
              <a:rPr lang="en-US" dirty="0" smtClean="0">
                <a:solidFill>
                  <a:prstClr val="white"/>
                </a:solidFill>
              </a:rPr>
              <a:t> </a:t>
            </a:r>
            <a:r>
              <a:rPr lang="en-US" dirty="0">
                <a:solidFill>
                  <a:prstClr val="white"/>
                </a:solidFill>
              </a:rPr>
              <a:t>Toe </a:t>
            </a:r>
            <a:r>
              <a:rPr lang="en-US" dirty="0" smtClean="0">
                <a:solidFill>
                  <a:prstClr val="white"/>
                </a:solidFill>
              </a:rPr>
              <a:t>Wrestling, </a:t>
            </a:r>
            <a:r>
              <a:rPr lang="en-US" dirty="0" err="1" smtClean="0">
                <a:solidFill>
                  <a:prstClr val="white"/>
                </a:solidFill>
              </a:rPr>
              <a:t>ect</a:t>
            </a:r>
            <a:r>
              <a:rPr lang="en-US" dirty="0" smtClean="0">
                <a:solidFill>
                  <a:prstClr val="white"/>
                </a:solidFill>
              </a:rPr>
              <a:t>. </a:t>
            </a:r>
            <a:endParaRPr lang="ru-RU" dirty="0">
              <a:solidFill>
                <a:prstClr val="white"/>
              </a:solidFill>
            </a:endParaRPr>
          </a:p>
        </p:txBody>
      </p:sp>
      <p:pic>
        <p:nvPicPr>
          <p:cNvPr id="10" name="Рисунок 9"/>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2386583" y="1668738"/>
            <a:ext cx="4465717" cy="2587407"/>
          </a:xfrm>
          <a:prstGeom prst="rect">
            <a:avLst/>
          </a:prstGeom>
        </p:spPr>
      </p:pic>
      <p:pic>
        <p:nvPicPr>
          <p:cNvPr id="26" name="jqcHjMO8r4k"/>
          <p:cNvPicPr>
            <a:picLocks noRot="1" noChangeAspect="1"/>
          </p:cNvPicPr>
          <p:nvPr>
            <a:videoFile r:link="rId1"/>
          </p:nvPr>
        </p:nvPicPr>
        <p:blipFill>
          <a:blip r:embed="rId4" cstate="print"/>
          <a:stretch>
            <a:fillRect/>
          </a:stretch>
        </p:blipFill>
        <p:spPr>
          <a:xfrm>
            <a:off x="2650205" y="4380143"/>
            <a:ext cx="3657600" cy="2057400"/>
          </a:xfrm>
          <a:prstGeom prst="rect">
            <a:avLst/>
          </a:prstGeom>
        </p:spPr>
      </p:pic>
    </p:spTree>
    <p:extLst>
      <p:ext uri="{BB962C8B-B14F-4D97-AF65-F5344CB8AC3E}">
        <p14:creationId xmlns="" xmlns:p14="http://schemas.microsoft.com/office/powerpoint/2010/main" val="40065515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00034" y="714356"/>
            <a:ext cx="5256584" cy="6186309"/>
          </a:xfrm>
          <a:prstGeom prst="rect">
            <a:avLst/>
          </a:prstGeom>
        </p:spPr>
        <p:txBody>
          <a:bodyPr wrap="square">
            <a:spAutoFit/>
          </a:bodyPr>
          <a:lstStyle/>
          <a:p>
            <a:pPr marL="342900" indent="-342900">
              <a:buAutoNum type="arabicPeriod"/>
            </a:pPr>
            <a:endParaRPr lang="en-US" dirty="0" smtClean="0"/>
          </a:p>
          <a:p>
            <a:endParaRPr lang="en-US" dirty="0" smtClean="0"/>
          </a:p>
          <a:p>
            <a:pPr marL="342900" indent="-342900">
              <a:buAutoNum type="arabicPeriod"/>
            </a:pPr>
            <a:r>
              <a:rPr lang="ru-RU" dirty="0" smtClean="0"/>
              <a:t>Шуйская </a:t>
            </a:r>
            <a:r>
              <a:rPr lang="ru-RU" dirty="0"/>
              <a:t>И. В</a:t>
            </a:r>
            <a:r>
              <a:rPr lang="ru-RU" dirty="0" smtClean="0"/>
              <a:t>.</a:t>
            </a:r>
            <a:endParaRPr lang="en-US" dirty="0" smtClean="0"/>
          </a:p>
          <a:p>
            <a:endParaRPr lang="ru-RU" dirty="0"/>
          </a:p>
          <a:p>
            <a:endParaRPr lang="en-US" dirty="0" smtClean="0"/>
          </a:p>
          <a:p>
            <a:endParaRPr lang="en-US" dirty="0" smtClean="0"/>
          </a:p>
          <a:p>
            <a:endParaRPr lang="en-US" dirty="0" smtClean="0"/>
          </a:p>
          <a:p>
            <a:r>
              <a:rPr lang="en-US" dirty="0"/>
              <a:t> </a:t>
            </a:r>
            <a:r>
              <a:rPr lang="en-US" dirty="0" smtClean="0"/>
              <a:t>        </a:t>
            </a:r>
            <a:r>
              <a:rPr lang="ru-RU" dirty="0" smtClean="0"/>
              <a:t>2</a:t>
            </a:r>
            <a:r>
              <a:rPr lang="ru-RU" dirty="0"/>
              <a:t>. </a:t>
            </a:r>
            <a:r>
              <a:rPr lang="ru-RU" dirty="0" err="1"/>
              <a:t>Требунских</a:t>
            </a:r>
            <a:r>
              <a:rPr lang="ru-RU" dirty="0"/>
              <a:t> Т. В</a:t>
            </a:r>
            <a:r>
              <a:rPr lang="ru-RU" dirty="0" smtClean="0"/>
              <a:t>.</a:t>
            </a:r>
            <a:endParaRPr lang="ru-RU" dirty="0"/>
          </a:p>
          <a:p>
            <a:endParaRPr lang="en-US" dirty="0" smtClean="0"/>
          </a:p>
          <a:p>
            <a:endParaRPr lang="en-US" dirty="0" smtClean="0"/>
          </a:p>
          <a:p>
            <a:r>
              <a:rPr lang="en-US" dirty="0" smtClean="0"/>
              <a:t>	</a:t>
            </a:r>
          </a:p>
          <a:p>
            <a:endParaRPr lang="en-US" dirty="0"/>
          </a:p>
          <a:p>
            <a:r>
              <a:rPr lang="en-US" dirty="0" smtClean="0"/>
              <a:t>	    </a:t>
            </a:r>
            <a:r>
              <a:rPr lang="ru-RU" dirty="0" smtClean="0"/>
              <a:t>3</a:t>
            </a:r>
            <a:r>
              <a:rPr lang="ru-RU" dirty="0"/>
              <a:t>. Троицкая Е. В</a:t>
            </a:r>
            <a:r>
              <a:rPr lang="ru-RU" dirty="0" smtClean="0"/>
              <a:t>.</a:t>
            </a:r>
            <a:endParaRPr lang="en-US" dirty="0" smtClean="0"/>
          </a:p>
          <a:p>
            <a:endParaRPr lang="ru-RU" dirty="0"/>
          </a:p>
          <a:p>
            <a:endParaRPr lang="en-US" dirty="0" smtClean="0"/>
          </a:p>
          <a:p>
            <a:endParaRPr lang="en-US" dirty="0" smtClean="0"/>
          </a:p>
          <a:p>
            <a:r>
              <a:rPr lang="en-US" dirty="0" smtClean="0"/>
              <a:t>	</a:t>
            </a:r>
            <a:r>
              <a:rPr lang="ru-RU" dirty="0" smtClean="0"/>
              <a:t>           </a:t>
            </a:r>
            <a:r>
              <a:rPr lang="en-US" dirty="0" smtClean="0"/>
              <a:t> </a:t>
            </a:r>
            <a:r>
              <a:rPr lang="ru-RU" dirty="0" smtClean="0"/>
              <a:t>4</a:t>
            </a:r>
            <a:r>
              <a:rPr lang="ru-RU" dirty="0"/>
              <a:t>. Трофимова Е. Н</a:t>
            </a:r>
            <a:r>
              <a:rPr lang="ru-RU" dirty="0" smtClean="0"/>
              <a:t>.</a:t>
            </a:r>
          </a:p>
          <a:p>
            <a:endParaRPr lang="ru-RU" dirty="0" smtClean="0"/>
          </a:p>
          <a:p>
            <a:r>
              <a:rPr lang="ru-RU" dirty="0" smtClean="0"/>
              <a:t>                                                  </a:t>
            </a:r>
          </a:p>
          <a:p>
            <a:endParaRPr lang="ru-RU" dirty="0" smtClean="0"/>
          </a:p>
          <a:p>
            <a:r>
              <a:rPr lang="ru-RU" dirty="0" smtClean="0"/>
              <a:t>                                         5.Фетисова Н.А.</a:t>
            </a:r>
            <a:endParaRPr lang="ru-RU" dirty="0"/>
          </a:p>
          <a:p>
            <a:endParaRPr lang="ru-RU" dirty="0"/>
          </a:p>
        </p:txBody>
      </p:sp>
      <p:sp>
        <p:nvSpPr>
          <p:cNvPr id="5" name="Заголовок 4"/>
          <p:cNvSpPr>
            <a:spLocks noGrp="1"/>
          </p:cNvSpPr>
          <p:nvPr>
            <p:ph type="title"/>
          </p:nvPr>
        </p:nvSpPr>
        <p:spPr>
          <a:xfrm>
            <a:off x="457200" y="152400"/>
            <a:ext cx="8229600" cy="633394"/>
          </a:xfrm>
        </p:spPr>
        <p:txBody>
          <a:bodyPr>
            <a:normAutofit fontScale="90000"/>
          </a:bodyPr>
          <a:lstStyle/>
          <a:p>
            <a:r>
              <a:rPr lang="en-US" sz="3600" dirty="0" smtClean="0"/>
              <a:t>This presentation has been composed by:</a:t>
            </a:r>
            <a:endParaRPr lang="ru-RU" sz="3600" dirty="0"/>
          </a:p>
        </p:txBody>
      </p:sp>
      <p:pic>
        <p:nvPicPr>
          <p:cNvPr id="6" name="Рисунок 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214810" y="3571876"/>
            <a:ext cx="980925" cy="1029971"/>
          </a:xfrm>
          <a:prstGeom prst="rect">
            <a:avLst/>
          </a:prstGeom>
        </p:spPr>
      </p:pic>
      <p:pic>
        <p:nvPicPr>
          <p:cNvPr id="12" name="Рисунок 11"/>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3643306" y="2357430"/>
            <a:ext cx="1135929" cy="1135929"/>
          </a:xfrm>
          <a:prstGeom prst="rect">
            <a:avLst/>
          </a:prstGeom>
        </p:spPr>
      </p:pic>
      <p:pic>
        <p:nvPicPr>
          <p:cNvPr id="13" name="Рисунок 12"/>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3214678" y="928670"/>
            <a:ext cx="1296144" cy="1296144"/>
          </a:xfrm>
          <a:prstGeom prst="rect">
            <a:avLst/>
          </a:prstGeom>
        </p:spPr>
      </p:pic>
      <p:sp>
        <p:nvSpPr>
          <p:cNvPr id="14" name="Стрелка вправо 13"/>
          <p:cNvSpPr/>
          <p:nvPr/>
        </p:nvSpPr>
        <p:spPr>
          <a:xfrm>
            <a:off x="2571736" y="1285860"/>
            <a:ext cx="360040" cy="28803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Стрелка вправо 15"/>
          <p:cNvSpPr/>
          <p:nvPr/>
        </p:nvSpPr>
        <p:spPr>
          <a:xfrm>
            <a:off x="3143240" y="2714620"/>
            <a:ext cx="360040" cy="28803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Стрелка вправо 16"/>
          <p:cNvSpPr/>
          <p:nvPr/>
        </p:nvSpPr>
        <p:spPr>
          <a:xfrm>
            <a:off x="3714744" y="4071942"/>
            <a:ext cx="360040" cy="28803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Стрелка вправо 18"/>
          <p:cNvSpPr/>
          <p:nvPr/>
        </p:nvSpPr>
        <p:spPr>
          <a:xfrm>
            <a:off x="4214810" y="5214950"/>
            <a:ext cx="360040" cy="28803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 name="Рисунок 1"/>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4643438" y="4714884"/>
            <a:ext cx="1008112" cy="1008112"/>
          </a:xfrm>
          <a:prstGeom prst="rect">
            <a:avLst/>
          </a:prstGeom>
        </p:spPr>
      </p:pic>
      <p:sp>
        <p:nvSpPr>
          <p:cNvPr id="15" name="Стрелка вправо 14"/>
          <p:cNvSpPr/>
          <p:nvPr/>
        </p:nvSpPr>
        <p:spPr>
          <a:xfrm>
            <a:off x="4714876" y="6286520"/>
            <a:ext cx="360040" cy="288032"/>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6" name="Picture 2" descr="C:\Users\Samsung\Desktop\андре\фотография 2.jpg"/>
          <p:cNvPicPr>
            <a:picLocks noChangeAspect="1" noChangeArrowheads="1"/>
          </p:cNvPicPr>
          <p:nvPr/>
        </p:nvPicPr>
        <p:blipFill>
          <a:blip r:embed="rId6" cstate="print"/>
          <a:srcRect/>
          <a:stretch>
            <a:fillRect/>
          </a:stretch>
        </p:blipFill>
        <p:spPr bwMode="auto">
          <a:xfrm>
            <a:off x="5357818" y="5786454"/>
            <a:ext cx="642942" cy="908004"/>
          </a:xfrm>
          <a:prstGeom prst="rect">
            <a:avLst/>
          </a:prstGeom>
          <a:noFill/>
        </p:spPr>
      </p:pic>
    </p:spTree>
    <p:extLst>
      <p:ext uri="{BB962C8B-B14F-4D97-AF65-F5344CB8AC3E}">
        <p14:creationId xmlns="" xmlns:p14="http://schemas.microsoft.com/office/powerpoint/2010/main" val="35845259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196752"/>
            <a:ext cx="8229600" cy="1219200"/>
          </a:xfrm>
        </p:spPr>
        <p:txBody>
          <a:bodyPr>
            <a:noAutofit/>
          </a:bodyPr>
          <a:lstStyle/>
          <a:p>
            <a:pPr algn="ctr"/>
            <a:r>
              <a:rPr lang="en-US" sz="3200" b="1" dirty="0" smtClean="0"/>
              <a:t>In Europe nobody talks about the weather; in England you have to say “Nice day, isn’t it?” about two hundred times a day, or people think you are a bit boring. </a:t>
            </a:r>
            <a:endParaRPr lang="ru-RU" sz="3200" b="1" dirty="0"/>
          </a:p>
        </p:txBody>
      </p:sp>
      <p:pic>
        <p:nvPicPr>
          <p:cNvPr id="2050" name="Picture 2" descr="http://www.justenglish.ru/wp-content/uploads/38397f602b501-600x450.jpg"/>
          <p:cNvPicPr>
            <a:picLocks noChangeAspect="1" noChangeArrowheads="1"/>
          </p:cNvPicPr>
          <p:nvPr/>
        </p:nvPicPr>
        <p:blipFill>
          <a:blip r:embed="rId2" cstate="print"/>
          <a:srcRect/>
          <a:stretch>
            <a:fillRect/>
          </a:stretch>
        </p:blipFill>
        <p:spPr bwMode="auto">
          <a:xfrm>
            <a:off x="467544" y="2492896"/>
            <a:ext cx="4824536" cy="36184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2" name="Picture 4" descr="http://img2.cliparto.com/pic/xl/208336/3940567-weather-in-britain.jpg"/>
          <p:cNvPicPr>
            <a:picLocks noChangeAspect="1" noChangeArrowheads="1"/>
          </p:cNvPicPr>
          <p:nvPr/>
        </p:nvPicPr>
        <p:blipFill>
          <a:blip r:embed="rId3" cstate="print"/>
          <a:srcRect/>
          <a:stretch>
            <a:fillRect/>
          </a:stretch>
        </p:blipFill>
        <p:spPr bwMode="auto">
          <a:xfrm>
            <a:off x="5940152" y="2564904"/>
            <a:ext cx="2581275" cy="381000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1-3EFmjIuLQ"/>
          <p:cNvPicPr>
            <a:picLocks noRot="1" noChangeAspect="1"/>
          </p:cNvPicPr>
          <p:nvPr>
            <a:videoFile r:link="rId1"/>
          </p:nvPr>
        </p:nvPicPr>
        <p:blipFill>
          <a:blip r:embed="rId3" cstate="print"/>
          <a:stretch>
            <a:fillRect/>
          </a:stretch>
        </p:blipFill>
        <p:spPr>
          <a:xfrm>
            <a:off x="395536" y="332656"/>
            <a:ext cx="8352928" cy="6264696"/>
          </a:xfrm>
          <a:prstGeom prst="rect">
            <a:avLst/>
          </a:prstGeom>
        </p:spPr>
      </p:pic>
    </p:spTree>
    <p:extLst>
      <p:ext uri="{BB962C8B-B14F-4D97-AF65-F5344CB8AC3E}">
        <p14:creationId xmlns="" xmlns:p14="http://schemas.microsoft.com/office/powerpoint/2010/main" val="29439509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204864"/>
            <a:ext cx="8229600" cy="1219200"/>
          </a:xfrm>
        </p:spPr>
        <p:txBody>
          <a:bodyPr>
            <a:noAutofit/>
          </a:bodyPr>
          <a:lstStyle/>
          <a:p>
            <a:pPr algn="ctr"/>
            <a:r>
              <a:rPr lang="en-US" sz="3200" b="1" dirty="0" smtClean="0"/>
              <a:t>The British are said to be the only people on earth to have the world which means “STANDING  IN  LINE“ . It’s  a  QUEUE / kju: / the British queue for everything – for public transport and  in restaurant, in shops, at the bar, outside cinemas to buy ticket.</a:t>
            </a:r>
            <a:endParaRPr lang="ru-RU" sz="3200" b="1" dirty="0"/>
          </a:p>
        </p:txBody>
      </p:sp>
      <p:pic>
        <p:nvPicPr>
          <p:cNvPr id="3074" name="Picture 2" descr="http://www.weeklygripe.co.uk.ukwsp5.com/wp-content/uploads/queuing.jpg"/>
          <p:cNvPicPr>
            <a:picLocks noChangeAspect="1" noChangeArrowheads="1"/>
          </p:cNvPicPr>
          <p:nvPr/>
        </p:nvPicPr>
        <p:blipFill>
          <a:blip r:embed="rId2" cstate="print"/>
          <a:srcRect/>
          <a:stretch>
            <a:fillRect/>
          </a:stretch>
        </p:blipFill>
        <p:spPr bwMode="auto">
          <a:xfrm>
            <a:off x="5941460" y="3429000"/>
            <a:ext cx="2358982" cy="28083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6" name="Picture 4" descr="http://cdn.images.express.co.uk/img/dynamic/1/285x214/266817_1.jpg"/>
          <p:cNvPicPr>
            <a:picLocks noChangeAspect="1" noChangeArrowheads="1"/>
          </p:cNvPicPr>
          <p:nvPr/>
        </p:nvPicPr>
        <p:blipFill>
          <a:blip r:embed="rId3" cstate="print"/>
          <a:srcRect/>
          <a:stretch>
            <a:fillRect/>
          </a:stretch>
        </p:blipFill>
        <p:spPr bwMode="auto">
          <a:xfrm>
            <a:off x="683568" y="3429000"/>
            <a:ext cx="4104456" cy="308194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764704"/>
            <a:ext cx="8229600" cy="1219200"/>
          </a:xfrm>
        </p:spPr>
        <p:txBody>
          <a:bodyPr>
            <a:noAutofit/>
          </a:bodyPr>
          <a:lstStyle/>
          <a:p>
            <a:pPr algn="ctr"/>
            <a:r>
              <a:rPr lang="en-US" sz="3200" b="1" dirty="0" smtClean="0"/>
              <a:t>In Europe you get Sunday newspapers on Monday. In England, a strange country, you get Sunday newspapers on Sunday. </a:t>
            </a:r>
            <a:endParaRPr lang="ru-RU" sz="3200" b="1" dirty="0"/>
          </a:p>
        </p:txBody>
      </p:sp>
      <p:pic>
        <p:nvPicPr>
          <p:cNvPr id="4098" name="Picture 2" descr="http://bm.img.com.ua/nxs252/berlin/storage/news/600x500/2/59/1fb7b445089a896b56178eb352374592.jpg"/>
          <p:cNvPicPr>
            <a:picLocks noChangeAspect="1" noChangeArrowheads="1"/>
          </p:cNvPicPr>
          <p:nvPr/>
        </p:nvPicPr>
        <p:blipFill>
          <a:blip r:embed="rId2" cstate="print"/>
          <a:srcRect/>
          <a:stretch>
            <a:fillRect/>
          </a:stretch>
        </p:blipFill>
        <p:spPr bwMode="auto">
          <a:xfrm>
            <a:off x="539552" y="2204864"/>
            <a:ext cx="3816424" cy="21435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0" name="Picture 4" descr="http://img.gazeta.ru/files3/801/4006801/thesun-pic452-452x452-29610.jpg"/>
          <p:cNvPicPr>
            <a:picLocks noChangeAspect="1" noChangeArrowheads="1"/>
          </p:cNvPicPr>
          <p:nvPr/>
        </p:nvPicPr>
        <p:blipFill>
          <a:blip r:embed="rId3" cstate="print"/>
          <a:srcRect/>
          <a:stretch>
            <a:fillRect/>
          </a:stretch>
        </p:blipFill>
        <p:spPr bwMode="auto">
          <a:xfrm>
            <a:off x="4572000" y="3356992"/>
            <a:ext cx="3873252" cy="271641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204864"/>
            <a:ext cx="8229600" cy="1219200"/>
          </a:xfrm>
        </p:spPr>
        <p:txBody>
          <a:bodyPr>
            <a:normAutofit fontScale="90000"/>
          </a:bodyPr>
          <a:lstStyle/>
          <a:p>
            <a:pPr algn="ctr"/>
            <a:r>
              <a:rPr lang="en-US" sz="3600" b="1" dirty="0" smtClean="0"/>
              <a:t>In Britain everyone loves the WEEKEND, it’s time to relax, enjoy yourself and forget about work for two days. It means a variety of things : a night out with friends for example : in a pub, watching TV, telephoning….. </a:t>
            </a:r>
            <a:r>
              <a:rPr lang="ru-RU" b="1" dirty="0" smtClean="0"/>
              <a:t/>
            </a:r>
            <a:br>
              <a:rPr lang="ru-RU" b="1" dirty="0" smtClean="0"/>
            </a:br>
            <a:endParaRPr lang="ru-RU" b="1" dirty="0"/>
          </a:p>
        </p:txBody>
      </p:sp>
      <p:pic>
        <p:nvPicPr>
          <p:cNvPr id="4098" name="Picture 2" descr="http://www.animatieplaatjes.nl/plaatjesW/weekend56.gif"/>
          <p:cNvPicPr>
            <a:picLocks noChangeAspect="1" noChangeArrowheads="1" noCrop="1"/>
          </p:cNvPicPr>
          <p:nvPr/>
        </p:nvPicPr>
        <p:blipFill>
          <a:blip r:embed="rId2" cstate="print"/>
          <a:srcRect/>
          <a:stretch>
            <a:fillRect/>
          </a:stretch>
        </p:blipFill>
        <p:spPr bwMode="auto">
          <a:xfrm>
            <a:off x="5364088" y="2924944"/>
            <a:ext cx="3456384" cy="3456384"/>
          </a:xfrm>
          <a:prstGeom prst="rect">
            <a:avLst/>
          </a:prstGeom>
          <a:noFill/>
        </p:spPr>
      </p:pic>
      <p:sp>
        <p:nvSpPr>
          <p:cNvPr id="4100" name="AutoShape 4" descr="http://www.independent.co.uk/incoming/article8642340.ece/alternates/w620/sunshine-gettyv1.jpg"/>
          <p:cNvSpPr>
            <a:spLocks noChangeAspect="1" noChangeArrowheads="1"/>
          </p:cNvSpPr>
          <p:nvPr/>
        </p:nvSpPr>
        <p:spPr bwMode="auto">
          <a:xfrm>
            <a:off x="155575" y="-2125663"/>
            <a:ext cx="5905500" cy="4429126"/>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4102" name="Picture 6" descr="http://www.independent.co.uk/incoming/article8642340.ece/alternates/w620/sunshine-gettyv1.jpg"/>
          <p:cNvPicPr>
            <a:picLocks noChangeAspect="1" noChangeArrowheads="1"/>
          </p:cNvPicPr>
          <p:nvPr/>
        </p:nvPicPr>
        <p:blipFill>
          <a:blip r:embed="rId3" cstate="print"/>
          <a:srcRect/>
          <a:stretch>
            <a:fillRect/>
          </a:stretch>
        </p:blipFill>
        <p:spPr bwMode="auto">
          <a:xfrm>
            <a:off x="683568" y="3140968"/>
            <a:ext cx="4248472" cy="31863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642918"/>
            <a:ext cx="8229600" cy="5857916"/>
          </a:xfrm>
        </p:spPr>
        <p:txBody>
          <a:bodyPr>
            <a:noAutofit/>
          </a:bodyPr>
          <a:lstStyle/>
          <a:p>
            <a:pPr algn="just"/>
            <a:r>
              <a:rPr lang="en-US" sz="3600" dirty="0" smtClean="0"/>
              <a:t>How do people in Britain spend their free time?</a:t>
            </a:r>
            <a:br>
              <a:rPr lang="en-US" sz="3600" dirty="0" smtClean="0"/>
            </a:br>
            <a:r>
              <a:rPr lang="en-US" sz="2800" b="1" dirty="0" smtClean="0"/>
              <a:t>A recent Euro stat survey, the EU's statistical office, discovered that people in Britain spend about 45% of their free time watching television, 24% of their free time socializing, 22-23% on sport and hobbies, and 10% on other activities. Other popular leisure activities are listening to the radio, listening to pre-recorded music, reading, DIY, gardening, eating out and going to the cinema.</a:t>
            </a: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endParaRPr lang="ru-RU" sz="2800" dirty="0"/>
          </a:p>
        </p:txBody>
      </p:sp>
      <p:pic>
        <p:nvPicPr>
          <p:cNvPr id="1026" name="Picture 2" descr="C:\Users\Samsung\Desktop\неделя 16-22 марта\вторник\leisure-time-concept-clock-closeup-abstract-illustration-89027126.jpg"/>
          <p:cNvPicPr>
            <a:picLocks noChangeAspect="1" noChangeArrowheads="1"/>
          </p:cNvPicPr>
          <p:nvPr/>
        </p:nvPicPr>
        <p:blipFill>
          <a:blip r:embed="rId2" cstate="print"/>
          <a:srcRect/>
          <a:stretch>
            <a:fillRect/>
          </a:stretch>
        </p:blipFill>
        <p:spPr bwMode="auto">
          <a:xfrm>
            <a:off x="714348" y="4500570"/>
            <a:ext cx="2854320" cy="1785951"/>
          </a:xfrm>
          <a:prstGeom prst="rect">
            <a:avLst/>
          </a:prstGeom>
          <a:noFill/>
        </p:spPr>
      </p:pic>
      <p:pic>
        <p:nvPicPr>
          <p:cNvPr id="1027" name="Picture 3" descr="C:\Users\Samsung\Desktop\неделя 16-22 марта\вторник\leisure.jpg"/>
          <p:cNvPicPr>
            <a:picLocks noChangeAspect="1" noChangeArrowheads="1"/>
          </p:cNvPicPr>
          <p:nvPr/>
        </p:nvPicPr>
        <p:blipFill>
          <a:blip r:embed="rId3" cstate="print"/>
          <a:srcRect/>
          <a:stretch>
            <a:fillRect/>
          </a:stretch>
        </p:blipFill>
        <p:spPr bwMode="auto">
          <a:xfrm>
            <a:off x="5715008" y="4357694"/>
            <a:ext cx="2786082" cy="214314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229600" cy="6062682"/>
          </a:xfrm>
        </p:spPr>
        <p:txBody>
          <a:bodyPr>
            <a:normAutofit fontScale="90000"/>
          </a:bodyPr>
          <a:lstStyle/>
          <a:p>
            <a:pPr algn="ctr"/>
            <a:r>
              <a:rPr lang="en-US" dirty="0" smtClean="0"/>
              <a:t>English television</a:t>
            </a:r>
            <a:br>
              <a:rPr lang="en-US" dirty="0" smtClean="0"/>
            </a:br>
            <a:r>
              <a:rPr lang="en-US" sz="3100" b="1" dirty="0" smtClean="0"/>
              <a:t>The most common leisure activity in the UK is watching television. The average viewing time is 25 hours per person per week. Almost all households have at least one television set. In 2011, 13% of households had satellite television and 9% cable television. Many television programmes are about wildlife, animals, holidays, cooking and gardening. </a:t>
            </a:r>
            <a:r>
              <a:rPr lang="en-US" sz="3100" dirty="0" smtClean="0"/>
              <a:t/>
            </a:r>
            <a:br>
              <a:rPr lang="en-US" sz="3100" dirty="0" smtClean="0"/>
            </a:br>
            <a:r>
              <a:rPr lang="en-US" sz="3100" dirty="0" smtClean="0"/>
              <a:t/>
            </a:r>
            <a:br>
              <a:rPr lang="en-US" sz="3100" dirty="0" smtClean="0"/>
            </a:br>
            <a:r>
              <a:rPr lang="en-US" sz="3100" dirty="0" smtClean="0"/>
              <a:t/>
            </a:r>
            <a:br>
              <a:rPr lang="en-US" sz="3100" dirty="0" smtClean="0"/>
            </a:br>
            <a:r>
              <a:rPr lang="en-US" sz="3100" dirty="0" smtClean="0"/>
              <a:t/>
            </a:r>
            <a:br>
              <a:rPr lang="en-US" sz="3100" dirty="0" smtClean="0"/>
            </a:br>
            <a:r>
              <a:rPr lang="en-US" sz="3100" dirty="0" smtClean="0"/>
              <a:t/>
            </a:r>
            <a:br>
              <a:rPr lang="en-US" sz="3100" dirty="0" smtClean="0"/>
            </a:br>
            <a:r>
              <a:rPr lang="en-US" sz="3100" dirty="0" smtClean="0"/>
              <a:t/>
            </a:r>
            <a:br>
              <a:rPr lang="en-US" sz="3100" dirty="0" smtClean="0"/>
            </a:br>
            <a:endParaRPr lang="ru-RU" sz="3100" dirty="0"/>
          </a:p>
        </p:txBody>
      </p:sp>
      <p:pic>
        <p:nvPicPr>
          <p:cNvPr id="2050" name="Picture 2" descr="C:\Users\Samsung\Desktop\неделя 16-22 марта\вторник\freeviewchannels.jpg"/>
          <p:cNvPicPr>
            <a:picLocks noChangeAspect="1" noChangeArrowheads="1"/>
          </p:cNvPicPr>
          <p:nvPr/>
        </p:nvPicPr>
        <p:blipFill>
          <a:blip r:embed="rId2" cstate="print"/>
          <a:srcRect/>
          <a:stretch>
            <a:fillRect/>
          </a:stretch>
        </p:blipFill>
        <p:spPr bwMode="auto">
          <a:xfrm>
            <a:off x="1714480" y="3643314"/>
            <a:ext cx="5572164" cy="2928958"/>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Paper</Template>
  <TotalTime>858</TotalTime>
  <Words>1035</Words>
  <Application>Microsoft Office PowerPoint</Application>
  <PresentationFormat>Экран (4:3)</PresentationFormat>
  <Paragraphs>82</Paragraphs>
  <Slides>27</Slides>
  <Notes>1</Notes>
  <HiddenSlides>0</HiddenSlides>
  <MMClips>5</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Бумажная</vt:lpstr>
      <vt:lpstr>Слайд 1</vt:lpstr>
      <vt:lpstr>Foreigners believe that the British are the politest race on earth. They apologize almost for everything. They start nearly every sentence with one of two phrases: „I’m so sorry“ or „Excuse me please“ . </vt:lpstr>
      <vt:lpstr>In Europe nobody talks about the weather; in England you have to say “Nice day, isn’t it?” about two hundred times a day, or people think you are a bit boring. </vt:lpstr>
      <vt:lpstr>Слайд 4</vt:lpstr>
      <vt:lpstr>The British are said to be the only people on earth to have the world which means “STANDING  IN  LINE“ . It’s  a  QUEUE / kju: / the British queue for everything – for public transport and  in restaurant, in shops, at the bar, outside cinemas to buy ticket.</vt:lpstr>
      <vt:lpstr>In Europe you get Sunday newspapers on Monday. In England, a strange country, you get Sunday newspapers on Sunday. </vt:lpstr>
      <vt:lpstr>In Britain everyone loves the WEEKEND, it’s time to relax, enjoy yourself and forget about work for two days. It means a variety of things : a night out with friends for example : in a pub, watching TV, telephoning…..  </vt:lpstr>
      <vt:lpstr>How do people in Britain spend their free time? A recent Euro stat survey, the EU's statistical office, discovered that people in Britain spend about 45% of their free time watching television, 24% of their free time socializing, 22-23% on sport and hobbies, and 10% on other activities. Other popular leisure activities are listening to the radio, listening to pre-recorded music, reading, DIY, gardening, eating out and going to the cinema.    </vt:lpstr>
      <vt:lpstr>English television The most common leisure activity in the UK is watching television. The average viewing time is 25 hours per person per week. Almost all households have at least one television set. In 2011, 13% of households had satellite television and 9% cable television. Many television programmes are about wildlife, animals, holidays, cooking and gardening.       </vt:lpstr>
      <vt:lpstr>Radio People in Britain listen to an average 15 hours and 50 minutes of radio each week. The BBC has five national radio networks which together transmit all types of music, news, current affairs, drama, education, sport and a range of feature programmes. There are also 39 BBC local radio stations, and national radio services in Scotland, Wales and Northern Ireland.</vt:lpstr>
      <vt:lpstr>                     English music English people think our interest in music starts before we are born. Music is an essential part of their day.</vt:lpstr>
      <vt:lpstr>Football is a national sport in the United Kingdom</vt:lpstr>
      <vt:lpstr>Meals and meal times.</vt:lpstr>
      <vt:lpstr>Traditional English Breakfast</vt:lpstr>
      <vt:lpstr>In Europe people eat good food. In England people think that good manners at the table are more important than the food you get to eat. The English eat bad food but they say it tastes good. </vt:lpstr>
      <vt:lpstr>The staple foods of Britain are  meat, fish, potatoes, flour, butter and eggs.  Many of their dishes are based on these foods</vt:lpstr>
      <vt:lpstr>Слайд 17</vt:lpstr>
      <vt:lpstr>Слайд 18</vt:lpstr>
      <vt:lpstr>Yorkshire Pudding</vt:lpstr>
      <vt:lpstr>The Sunday Roast Dinner </vt:lpstr>
      <vt:lpstr>   Five –o- clock Tea A Very English Tradition All over the world, England is associated with tea drinking and especially Afternoon Tea, so it may come as a surprise to find that, until the mid 17th century, England was a nation of coffee drinkers.</vt:lpstr>
      <vt:lpstr>                        Tea ceremony</vt:lpstr>
      <vt:lpstr>PUBS (public house is a drinking establishment in the culture of Britain)are usually very nicely decorated with a lot of pictures, old furniture or flowers and signs. The pubs are not only for drinking beer. Most pubs have a dart board . They have darts teams which play matches against teams from other pubs. </vt:lpstr>
      <vt:lpstr>THE PUBS</vt:lpstr>
      <vt:lpstr>Слайд 25</vt:lpstr>
      <vt:lpstr>Слайд 26</vt:lpstr>
      <vt:lpstr>This presentation has been composed by:</vt:lpstr>
    </vt:vector>
  </TitlesOfParts>
  <Company>OTP Bank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dc:title>
  <dc:creator>Дима</dc:creator>
  <cp:lastModifiedBy>Samsung</cp:lastModifiedBy>
  <cp:revision>63</cp:revision>
  <dcterms:created xsi:type="dcterms:W3CDTF">2015-03-20T17:38:55Z</dcterms:created>
  <dcterms:modified xsi:type="dcterms:W3CDTF">2015-03-30T16:39:21Z</dcterms:modified>
</cp:coreProperties>
</file>